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53" r:id="rId1"/>
  </p:sldMasterIdLst>
  <p:notesMasterIdLst>
    <p:notesMasterId r:id="rId97"/>
  </p:notesMasterIdLst>
  <p:sldIdLst>
    <p:sldId id="256" r:id="rId2"/>
    <p:sldId id="315" r:id="rId3"/>
    <p:sldId id="323" r:id="rId4"/>
    <p:sldId id="322" r:id="rId5"/>
    <p:sldId id="258" r:id="rId6"/>
    <p:sldId id="316" r:id="rId7"/>
    <p:sldId id="404" r:id="rId8"/>
    <p:sldId id="317" r:id="rId9"/>
    <p:sldId id="405" r:id="rId10"/>
    <p:sldId id="318" r:id="rId11"/>
    <p:sldId id="319" r:id="rId12"/>
    <p:sldId id="320" r:id="rId13"/>
    <p:sldId id="324" r:id="rId14"/>
    <p:sldId id="325" r:id="rId15"/>
    <p:sldId id="326" r:id="rId16"/>
    <p:sldId id="327" r:id="rId17"/>
    <p:sldId id="328" r:id="rId18"/>
    <p:sldId id="329" r:id="rId19"/>
    <p:sldId id="330" r:id="rId20"/>
    <p:sldId id="331" r:id="rId21"/>
    <p:sldId id="332" r:id="rId22"/>
    <p:sldId id="333" r:id="rId23"/>
    <p:sldId id="334" r:id="rId24"/>
    <p:sldId id="335" r:id="rId25"/>
    <p:sldId id="336" r:id="rId26"/>
    <p:sldId id="337" r:id="rId27"/>
    <p:sldId id="406"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363" r:id="rId54"/>
    <p:sldId id="364" r:id="rId55"/>
    <p:sldId id="365" r:id="rId56"/>
    <p:sldId id="367" r:id="rId57"/>
    <p:sldId id="368" r:id="rId58"/>
    <p:sldId id="369" r:id="rId59"/>
    <p:sldId id="370" r:id="rId60"/>
    <p:sldId id="407" r:id="rId61"/>
    <p:sldId id="371" r:id="rId62"/>
    <p:sldId id="372" r:id="rId63"/>
    <p:sldId id="408" r:id="rId64"/>
    <p:sldId id="373" r:id="rId65"/>
    <p:sldId id="374" r:id="rId66"/>
    <p:sldId id="409"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5" r:id="rId85"/>
    <p:sldId id="366" r:id="rId86"/>
    <p:sldId id="392" r:id="rId87"/>
    <p:sldId id="393" r:id="rId88"/>
    <p:sldId id="397" r:id="rId89"/>
    <p:sldId id="398" r:id="rId90"/>
    <p:sldId id="399" r:id="rId91"/>
    <p:sldId id="400" r:id="rId92"/>
    <p:sldId id="401" r:id="rId93"/>
    <p:sldId id="402" r:id="rId94"/>
    <p:sldId id="403" r:id="rId95"/>
    <p:sldId id="41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4" d="100"/>
          <a:sy n="74" d="100"/>
        </p:scale>
        <p:origin x="37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9/8/2021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0454703-B196-4CF8-832D-CBA86DCAE7A5}" type="slidenum">
              <a:rPr lang="en-US" smtClean="0"/>
              <a:t>2</a:t>
            </a:fld>
            <a:endParaRPr lang="en-US"/>
          </a:p>
        </p:txBody>
      </p:sp>
    </p:spTree>
    <p:extLst>
      <p:ext uri="{BB962C8B-B14F-4D97-AF65-F5344CB8AC3E}">
        <p14:creationId xmlns:p14="http://schemas.microsoft.com/office/powerpoint/2010/main" val="1672050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036652A-F24F-46CF-AA86-FB4FB09393AD}" type="datetime1">
              <a:rPr lang="en-US" smtClean="0"/>
              <a:t>9/8/2021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89666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AC0A3C-C32D-403A-83E7-7107A6230E9C}" type="datetime1">
              <a:rPr lang="en-US" smtClean="0"/>
              <a:t>9/8/2021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6370566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B6B6B6-6F28-44EA-AE0C-67CBD3B20164}" type="datetime1">
              <a:rPr lang="en-US" smtClean="0"/>
              <a:t>9/8/2021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007045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1CD19C-DD0A-44CC-B40D-AE4C79299F57}" type="datetime1">
              <a:rPr lang="en-US" smtClean="0"/>
              <a:t>9/8/2021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99892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5CA21A-783E-4E94-97C3-CE448E5421D5}" type="datetime1">
              <a:rPr lang="en-US" smtClean="0"/>
              <a:t>9/8/2021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855674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8AC0A3C-C32D-403A-83E7-7107A6230E9C}" type="datetime1">
              <a:rPr lang="en-US" smtClean="0"/>
              <a:t>9/8/2021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220702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8AC0A3C-C32D-403A-83E7-7107A6230E9C}" type="datetime1">
              <a:rPr lang="en-US" smtClean="0"/>
              <a:t>9/8/2021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45128794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EE60EA-89B8-4F8C-9E0D-5A787E2B803B}" type="datetime1">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3487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F45DE0-B030-4C11-83B9-817E359E2549}" type="datetime1">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899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AF8E5B-1A25-4832-8A12-3295B4F3A0CD}" type="datetime1">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7100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B60B94-31FE-4E21-9E99-35F24E39B939}" type="datetime1">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1790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FBC8D1A-E935-4E76-9402-5AEFF2F03C36}" type="datetime1">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5486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524008-2765-491A-A375-27177622C1C9}" type="datetime1">
              <a:rPr lang="en-US" smtClean="0"/>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78052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802BE61-08CF-4964-8286-5A4DD1066288}" type="datetime1">
              <a:rPr lang="en-US" smtClean="0"/>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734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201B136-F0A2-4151-9D83-49165EFF16E0}" type="datetime1">
              <a:rPr lang="en-US" smtClean="0"/>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80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CF583B-7F21-4D0D-95F7-72A65A55DE4F}" type="datetime1">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316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C37EF-6244-4D81-8798-D74E18119F3C}" type="datetime1">
              <a:rPr lang="en-US" smtClean="0"/>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1520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8AC0A3C-C32D-403A-83E7-7107A6230E9C}" type="datetime1">
              <a:rPr lang="en-US" smtClean="0"/>
              <a:t>9/8/2021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536315189"/>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b="1" dirty="0" smtClean="0">
                <a:solidFill>
                  <a:schemeClr val="accent2"/>
                </a:solidFill>
                <a:effectLst/>
                <a:latin typeface="Garamond" panose="02020404030301010803" pitchFamily="18" charset="0"/>
                <a:cs typeface="Arial" panose="020B0604020202020204" pitchFamily="34" charset="0"/>
              </a:rPr>
              <a:t>HOUSING PROJECT</a:t>
            </a:r>
            <a:endParaRPr lang="en-US" sz="6600" b="1" dirty="0">
              <a:solidFill>
                <a:schemeClr val="accent2"/>
              </a:solidFill>
              <a:effectLst/>
              <a:latin typeface="Garamond" panose="02020404030301010803" pitchFamily="18" charset="0"/>
              <a:cs typeface="Arial" panose="020B0604020202020204" pitchFamily="34" charset="0"/>
            </a:endParaRPr>
          </a:p>
        </p:txBody>
      </p:sp>
      <p:sp>
        <p:nvSpPr>
          <p:cNvPr id="3" name="Subtitle 2"/>
          <p:cNvSpPr>
            <a:spLocks noGrp="1"/>
          </p:cNvSpPr>
          <p:nvPr>
            <p:ph type="subTitle" idx="1"/>
          </p:nvPr>
        </p:nvSpPr>
        <p:spPr>
          <a:xfrm>
            <a:off x="6349525" y="3995250"/>
            <a:ext cx="3102949" cy="882557"/>
          </a:xfrm>
        </p:spPr>
        <p:txBody>
          <a:bodyPr vert="horz" lIns="91440" tIns="45720" rIns="91440" bIns="45720" rtlCol="0" anchor="t">
            <a:no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Submitted by :</a:t>
            </a:r>
          </a:p>
          <a:p>
            <a:r>
              <a:rPr lang="en-US" sz="2800" b="1" dirty="0" err="1" smtClean="0">
                <a:solidFill>
                  <a:schemeClr val="accent1">
                    <a:lumMod val="75000"/>
                  </a:schemeClr>
                </a:solidFill>
                <a:latin typeface="Arial" panose="020B0604020202020204" pitchFamily="34" charset="0"/>
                <a:cs typeface="Arial" panose="020B0604020202020204" pitchFamily="34" charset="0"/>
              </a:rPr>
              <a:t>Bharathi</a:t>
            </a:r>
            <a:r>
              <a:rPr lang="en-US" sz="2800" b="1" dirty="0" smtClean="0">
                <a:solidFill>
                  <a:schemeClr val="accent1">
                    <a:lumMod val="75000"/>
                  </a:schemeClr>
                </a:solidFill>
                <a:latin typeface="Arial" panose="020B0604020202020204" pitchFamily="34" charset="0"/>
                <a:cs typeface="Arial" panose="020B0604020202020204" pitchFamily="34" charset="0"/>
              </a:rPr>
              <a:t> B V</a:t>
            </a:r>
            <a:endParaRPr lang="en-US" sz="2800" b="1" dirty="0">
              <a:solidFill>
                <a:schemeClr val="accent1">
                  <a:lumMod val="75000"/>
                </a:scheme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    MOTIVATION </a:t>
            </a:r>
            <a:r>
              <a:rPr lang="en-IN" sz="3200" b="1" i="1" dirty="0">
                <a:solidFill>
                  <a:schemeClr val="accent2"/>
                </a:solidFill>
                <a:latin typeface="Garamond" panose="02020404030301010803" pitchFamily="18" charset="0"/>
                <a:cs typeface="Arial" panose="020B0604020202020204" pitchFamily="34" charset="0"/>
              </a:rPr>
              <a:t>FOR THE </a:t>
            </a:r>
            <a:endParaRPr lang="en-IN" sz="3200" b="1" i="1" dirty="0" smtClean="0">
              <a:solidFill>
                <a:schemeClr val="accent2"/>
              </a:solidFill>
              <a:latin typeface="Garamond" panose="02020404030301010803" pitchFamily="18" charset="0"/>
              <a:cs typeface="Arial" panose="020B0604020202020204" pitchFamily="34" charset="0"/>
            </a:endParaRPr>
          </a:p>
          <a:p>
            <a:r>
              <a:rPr lang="en-IN" sz="3200" b="1" i="1" dirty="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  PROBLEM </a:t>
            </a:r>
            <a:r>
              <a:rPr lang="en-IN" sz="3200" b="1" i="1" dirty="0">
                <a:solidFill>
                  <a:schemeClr val="accent2"/>
                </a:solidFill>
                <a:latin typeface="Garamond" panose="02020404030301010803" pitchFamily="18" charset="0"/>
                <a:cs typeface="Arial" panose="020B0604020202020204" pitchFamily="34" charset="0"/>
              </a:rPr>
              <a:t>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9003152"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Houses </a:t>
            </a:r>
            <a:r>
              <a:rPr lang="en-US" sz="2800" dirty="0">
                <a:latin typeface="Arial" panose="020B0604020202020204" pitchFamily="34" charset="0"/>
                <a:cs typeface="Arial" panose="020B0604020202020204" pitchFamily="34" charset="0"/>
              </a:rPr>
              <a:t>are one of the necessary need of each and every person around the globe and therefore housing and real estate market is one of the markets which is one of the major contributors in the world’s economy. </a:t>
            </a:r>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Data </a:t>
            </a:r>
            <a:r>
              <a:rPr lang="en-US" sz="2800" dirty="0">
                <a:latin typeface="Arial" panose="020B0604020202020204" pitchFamily="34" charset="0"/>
                <a:cs typeface="Arial" panose="020B0604020202020204" pitchFamily="34" charset="0"/>
              </a:rPr>
              <a:t>science comes as a very important tool to solve problems in the domain to help the companies increase their overall revenue, profits, improving their marketing strategies and focusing on changing trends in house sales and purchases. </a:t>
            </a:r>
          </a:p>
        </p:txBody>
      </p:sp>
      <p:sp>
        <p:nvSpPr>
          <p:cNvPr id="6" name="Slide Number Placeholder 5"/>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1710198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  MOTIVATION </a:t>
            </a:r>
            <a:r>
              <a:rPr lang="en-IN" sz="3200" b="1" i="1" dirty="0">
                <a:solidFill>
                  <a:schemeClr val="accent2"/>
                </a:solidFill>
                <a:latin typeface="Garamond" panose="02020404030301010803" pitchFamily="18" charset="0"/>
                <a:cs typeface="Arial" panose="020B0604020202020204" pitchFamily="34" charset="0"/>
              </a:rPr>
              <a:t>FOR THE </a:t>
            </a:r>
            <a:endParaRPr lang="en-IN" sz="3200" b="1" i="1" dirty="0" smtClean="0">
              <a:solidFill>
                <a:schemeClr val="accent2"/>
              </a:solidFill>
              <a:latin typeface="Garamond" panose="02020404030301010803" pitchFamily="18" charset="0"/>
              <a:cs typeface="Arial" panose="020B0604020202020204" pitchFamily="34" charset="0"/>
            </a:endParaRPr>
          </a:p>
          <a:p>
            <a:r>
              <a:rPr lang="en-IN" sz="3200" b="1" i="1" dirty="0">
                <a:solidFill>
                  <a:schemeClr val="accent2"/>
                </a:solidFill>
                <a:latin typeface="Garamond" panose="02020404030301010803" pitchFamily="18" charset="0"/>
                <a:cs typeface="Arial" panose="020B0604020202020204" pitchFamily="34" charset="0"/>
              </a:rPr>
              <a:t> </a:t>
            </a:r>
            <a:r>
              <a:rPr lang="en-IN" sz="3200" b="1" i="1" dirty="0" smtClean="0">
                <a:solidFill>
                  <a:schemeClr val="accent2"/>
                </a:solidFill>
                <a:latin typeface="Garamond" panose="02020404030301010803" pitchFamily="18" charset="0"/>
                <a:cs typeface="Arial" panose="020B0604020202020204" pitchFamily="34" charset="0"/>
              </a:rPr>
              <a:t> PROBLEM </a:t>
            </a:r>
            <a:r>
              <a:rPr lang="en-IN" sz="3200" b="1" i="1" dirty="0">
                <a:solidFill>
                  <a:schemeClr val="accent2"/>
                </a:solidFill>
                <a:latin typeface="Garamond" panose="02020404030301010803" pitchFamily="18" charset="0"/>
                <a:cs typeface="Arial" panose="020B0604020202020204" pitchFamily="34" charset="0"/>
              </a:rPr>
              <a:t>UNDERTAKEN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1170507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Predictive </a:t>
            </a:r>
            <a:r>
              <a:rPr lang="en-US" sz="2800" dirty="0">
                <a:latin typeface="Arial" panose="020B0604020202020204" pitchFamily="34" charset="0"/>
                <a:cs typeface="Arial" panose="020B0604020202020204" pitchFamily="34" charset="0"/>
              </a:rPr>
              <a:t>modelling, Market mix modelling, recommendation systems are some of the machine learning techniques used for achieving the business goals for housing companies. Our problem is related to one such housing company.</a:t>
            </a:r>
          </a:p>
        </p:txBody>
      </p:sp>
      <p:sp>
        <p:nvSpPr>
          <p:cNvPr id="6" name="Slide Number Placeholder 5"/>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822653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839" y="2118716"/>
            <a:ext cx="8611469" cy="2862322"/>
          </a:xfrm>
          <a:prstGeom prst="rect">
            <a:avLst/>
          </a:prstGeom>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ANALYTICAL PROBLEM </a:t>
            </a:r>
            <a:endParaRPr lang="en-IN" sz="6000" b="1" dirty="0" smtClean="0">
              <a:solidFill>
                <a:schemeClr val="accent2"/>
              </a:solidFill>
              <a:latin typeface="Garamond" panose="02020404030301010803" pitchFamily="18" charset="0"/>
              <a:cs typeface="Arial" panose="020B0604020202020204" pitchFamily="34" charset="0"/>
            </a:endParaRPr>
          </a:p>
          <a:p>
            <a:pPr algn="ctr"/>
            <a:r>
              <a:rPr lang="en-IN" sz="6000" b="1" dirty="0" smtClean="0">
                <a:solidFill>
                  <a:schemeClr val="accent2"/>
                </a:solidFill>
                <a:latin typeface="Garamond" panose="02020404030301010803" pitchFamily="18" charset="0"/>
                <a:cs typeface="Arial" panose="020B0604020202020204" pitchFamily="34" charset="0"/>
              </a:rPr>
              <a:t>FRAMING</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318141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 visualized it using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Then we have used Z-Score to plot outliers and remove them.</a:t>
            </a:r>
            <a:endParaRPr lang="en-US" sz="2800"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341691" y="4217937"/>
            <a:ext cx="7932312" cy="22313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279120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35391530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283055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814542"/>
            <a:ext cx="1122594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798087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9579" y="1588769"/>
            <a:ext cx="4825347" cy="3982719"/>
          </a:xfrm>
          <a:prstGeom prst="rect">
            <a:avLst/>
          </a:prstGeom>
        </p:spPr>
      </p:pic>
      <p:pic>
        <p:nvPicPr>
          <p:cNvPr id="6" name="Picture 5"/>
          <p:cNvPicPr/>
          <p:nvPr/>
        </p:nvPicPr>
        <p:blipFill>
          <a:blip r:embed="rId3"/>
          <a:stretch>
            <a:fillRect/>
          </a:stretch>
        </p:blipFill>
        <p:spPr>
          <a:xfrm>
            <a:off x="4059252" y="1862982"/>
            <a:ext cx="5932705" cy="3708507"/>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1312975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SOURCES AND THEIR FORMATS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73380" y="1983740"/>
            <a:ext cx="4813917" cy="3385820"/>
          </a:xfrm>
          <a:prstGeom prst="rect">
            <a:avLst/>
          </a:prstGeom>
        </p:spPr>
      </p:pic>
      <p:pic>
        <p:nvPicPr>
          <p:cNvPr id="8" name="Picture 7"/>
          <p:cNvPicPr/>
          <p:nvPr/>
        </p:nvPicPr>
        <p:blipFill>
          <a:blip r:embed="rId3"/>
          <a:stretch>
            <a:fillRect/>
          </a:stretch>
        </p:blipFill>
        <p:spPr>
          <a:xfrm>
            <a:off x="4879649" y="1983740"/>
            <a:ext cx="4016523" cy="313563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934322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6009880" y="1277838"/>
            <a:ext cx="5731510" cy="4838700"/>
          </a:xfrm>
          <a:prstGeom prst="rect">
            <a:avLst/>
          </a:prstGeom>
        </p:spPr>
      </p:pic>
      <p:pic>
        <p:nvPicPr>
          <p:cNvPr id="9" name="Picture 8"/>
          <p:cNvPicPr/>
          <p:nvPr/>
        </p:nvPicPr>
        <p:blipFill>
          <a:blip r:embed="rId3"/>
          <a:stretch>
            <a:fillRect/>
          </a:stretch>
        </p:blipFill>
        <p:spPr>
          <a:xfrm>
            <a:off x="277735" y="3093720"/>
            <a:ext cx="5732145" cy="34518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1021362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89959" y="126457"/>
            <a:ext cx="10972800" cy="6280030"/>
          </a:xfrm>
        </p:spPr>
        <p:txBody>
          <a:bodyPr>
            <a:noAutofit/>
          </a:bodyPr>
          <a:lstStyle/>
          <a:p>
            <a:pPr marL="109728" indent="0">
              <a:buNone/>
            </a:pPr>
            <a:r>
              <a:rPr lang="en-US" sz="3200" b="1" dirty="0" smtClean="0">
                <a:solidFill>
                  <a:srgbClr val="C00000"/>
                </a:solidFill>
                <a:latin typeface="Arial" panose="020B0604020202020204" pitchFamily="34" charset="0"/>
                <a:cs typeface="Arial" panose="020B0604020202020204" pitchFamily="34" charset="0"/>
              </a:rPr>
              <a:t>          </a:t>
            </a:r>
            <a:r>
              <a:rPr lang="en-US" sz="3200" b="1" dirty="0" smtClean="0">
                <a:solidFill>
                  <a:schemeClr val="accent2"/>
                </a:solidFill>
                <a:latin typeface="Garamond" panose="02020404030301010803" pitchFamily="18" charset="0"/>
                <a:cs typeface="Arial" panose="020B0604020202020204" pitchFamily="34" charset="0"/>
              </a:rPr>
              <a:t>TABLE </a:t>
            </a:r>
            <a:r>
              <a:rPr lang="en-US" sz="3200" b="1" dirty="0">
                <a:solidFill>
                  <a:schemeClr val="accent2"/>
                </a:solidFill>
                <a:latin typeface="Garamond" panose="02020404030301010803" pitchFamily="18" charset="0"/>
                <a:cs typeface="Arial" panose="020B0604020202020204" pitchFamily="34" charset="0"/>
              </a:rPr>
              <a:t>OF CONTENTS</a:t>
            </a:r>
          </a:p>
          <a:p>
            <a:pPr marL="109728" indent="0">
              <a:buNone/>
            </a:pPr>
            <a:r>
              <a:rPr lang="en-US" sz="2000" b="1" dirty="0">
                <a:solidFill>
                  <a:schemeClr val="accent2"/>
                </a:solidFill>
                <a:latin typeface="Garamond" panose="02020404030301010803" pitchFamily="18" charset="0"/>
                <a:cs typeface="Arial" panose="020B0604020202020204" pitchFamily="34" charset="0"/>
              </a:rPr>
              <a:t>	</a:t>
            </a:r>
            <a:endParaRPr lang="en-US" sz="2000" b="1" dirty="0" smtClean="0">
              <a:solidFill>
                <a:schemeClr val="accent2"/>
              </a:solidFill>
              <a:latin typeface="Garamond" panose="02020404030301010803" pitchFamily="18"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INTRODUCTION	</a:t>
            </a:r>
          </a:p>
          <a:p>
            <a:pPr lvl="1"/>
            <a:r>
              <a:rPr lang="en-US" sz="1600" b="1" dirty="0" smtClean="0">
                <a:latin typeface="Arial" panose="020B0604020202020204" pitchFamily="34" charset="0"/>
                <a:cs typeface="Arial" panose="020B0604020202020204" pitchFamily="34" charset="0"/>
              </a:rPr>
              <a:t>BUSINESS </a:t>
            </a:r>
            <a:r>
              <a:rPr lang="en-US" sz="1600" b="1" dirty="0">
                <a:latin typeface="Arial" panose="020B0604020202020204" pitchFamily="34" charset="0"/>
                <a:cs typeface="Arial" panose="020B0604020202020204" pitchFamily="34" charset="0"/>
              </a:rPr>
              <a:t>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endParaRPr lang="en-US" sz="1600" b="1" dirty="0" smtClean="0">
              <a:latin typeface="Arial" panose="020B0604020202020204" pitchFamily="34" charset="0"/>
              <a:cs typeface="Arial" panose="020B0604020202020204" pitchFamily="34" charset="0"/>
            </a:endParaRP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pPr marL="0" indent="0">
              <a:buNone/>
            </a:pPr>
            <a:r>
              <a:rPr lang="en-US" sz="1600" b="1"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Some </a:t>
            </a:r>
            <a:r>
              <a:rPr lang="en-IN" sz="2800" dirty="0">
                <a:latin typeface="Arial" panose="020B0604020202020204" pitchFamily="34" charset="0"/>
                <a:cs typeface="Arial" panose="020B0604020202020204" pitchFamily="34" charset="0"/>
              </a:rPr>
              <a:t>unused columns have been deleted and even some columns have been bifurcated which was used in the prediction. </a:t>
            </a:r>
            <a:endParaRPr lang="en-IN" sz="2800" dirty="0" smtClean="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2293042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142490" y="1680210"/>
            <a:ext cx="7115810" cy="37299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05736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11044" y="1463040"/>
            <a:ext cx="7513955" cy="409956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0713489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049780" y="1832610"/>
            <a:ext cx="7418070" cy="406908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220959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920240" y="1283970"/>
            <a:ext cx="7776210" cy="473583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42511333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544434" y="1657350"/>
            <a:ext cx="5075315" cy="3714750"/>
          </a:xfrm>
          <a:prstGeom prst="rect">
            <a:avLst/>
          </a:prstGeom>
        </p:spPr>
      </p:pic>
      <p:pic>
        <p:nvPicPr>
          <p:cNvPr id="6" name="Picture 5"/>
          <p:cNvPicPr/>
          <p:nvPr/>
        </p:nvPicPr>
        <p:blipFill>
          <a:blip r:embed="rId3"/>
          <a:stretch>
            <a:fillRect/>
          </a:stretch>
        </p:blipFill>
        <p:spPr>
          <a:xfrm>
            <a:off x="5840095" y="1504950"/>
            <a:ext cx="5731510" cy="430022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2640699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0" name="Slide Number Placeholder 9"/>
          <p:cNvSpPr>
            <a:spLocks noGrp="1"/>
          </p:cNvSpPr>
          <p:nvPr>
            <p:ph type="sldNum" sz="quarter" idx="12"/>
          </p:nvPr>
        </p:nvSpPr>
        <p:spPr/>
        <p:txBody>
          <a:bodyPr/>
          <a:lstStyle/>
          <a:p>
            <a:fld id="{330EA680-D336-4FF7-8B7A-9848BB0A1C32}" type="slidenum">
              <a:rPr lang="en-US" smtClean="0"/>
              <a:t>26</a:t>
            </a:fld>
            <a:endParaRPr lang="en-US"/>
          </a:p>
        </p:txBody>
      </p:sp>
      <p:pic>
        <p:nvPicPr>
          <p:cNvPr id="4" name="Picture 3"/>
          <p:cNvPicPr>
            <a:picLocks noChangeAspect="1"/>
          </p:cNvPicPr>
          <p:nvPr/>
        </p:nvPicPr>
        <p:blipFill>
          <a:blip r:embed="rId2"/>
          <a:stretch>
            <a:fillRect/>
          </a:stretch>
        </p:blipFill>
        <p:spPr>
          <a:xfrm>
            <a:off x="1726250" y="3654083"/>
            <a:ext cx="5276850" cy="1190625"/>
          </a:xfrm>
          <a:prstGeom prst="rect">
            <a:avLst/>
          </a:prstGeom>
        </p:spPr>
      </p:pic>
    </p:spTree>
    <p:extLst>
      <p:ext uri="{BB962C8B-B14F-4D97-AF65-F5344CB8AC3E}">
        <p14:creationId xmlns:p14="http://schemas.microsoft.com/office/powerpoint/2010/main" val="16341733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27</a:t>
            </a:fld>
            <a:endParaRPr lang="en-US"/>
          </a:p>
        </p:txBody>
      </p:sp>
      <p:pic>
        <p:nvPicPr>
          <p:cNvPr id="3" name="Picture 2"/>
          <p:cNvPicPr>
            <a:picLocks noChangeAspect="1"/>
          </p:cNvPicPr>
          <p:nvPr/>
        </p:nvPicPr>
        <p:blipFill>
          <a:blip r:embed="rId2"/>
          <a:stretch>
            <a:fillRect/>
          </a:stretch>
        </p:blipFill>
        <p:spPr>
          <a:xfrm>
            <a:off x="1018288" y="290734"/>
            <a:ext cx="7572375" cy="6715125"/>
          </a:xfrm>
          <a:prstGeom prst="rect">
            <a:avLst/>
          </a:prstGeom>
        </p:spPr>
      </p:pic>
    </p:spTree>
    <p:extLst>
      <p:ext uri="{BB962C8B-B14F-4D97-AF65-F5344CB8AC3E}">
        <p14:creationId xmlns:p14="http://schemas.microsoft.com/office/powerpoint/2010/main" val="3549841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2421737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DATA INPUTS- LOGIC- OUTPUT RELATIONSHIPS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778434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396815"/>
            <a:ext cx="10972800" cy="6280030"/>
          </a:xfrm>
        </p:spPr>
        <p:txBody>
          <a:bodyPr>
            <a:noAutofit/>
          </a:bodyPr>
          <a:lstStyle/>
          <a:p>
            <a:pPr marL="109728" indent="0">
              <a:buNone/>
            </a:pPr>
            <a:r>
              <a:rPr lang="en-US" sz="3200" b="1" dirty="0">
                <a:solidFill>
                  <a:schemeClr val="accent2"/>
                </a:solidFill>
                <a:latin typeface="Garamond" panose="02020404030301010803" pitchFamily="18"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endParaRPr lang="en-US" sz="2000" b="1" dirty="0" smtClean="0">
              <a:latin typeface="Arial" panose="020B0604020202020204" pitchFamily="34" charset="0"/>
              <a:cs typeface="Arial" panose="020B0604020202020204" pitchFamily="34" charset="0"/>
            </a:endParaRPr>
          </a:p>
          <a:p>
            <a:pPr lvl="1"/>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MODEL/S DEVELOPMENT AND EVALUATION	</a:t>
            </a:r>
          </a:p>
          <a:p>
            <a:pPr lvl="1"/>
            <a:r>
              <a:rPr lang="en-US" b="1" dirty="0">
                <a:latin typeface="Arial" panose="020B0604020202020204" pitchFamily="34" charset="0"/>
                <a:cs typeface="Arial" panose="020B0604020202020204" pitchFamily="34" charset="0"/>
              </a:rPr>
              <a:t>IDENTIFICATION OF POSSIBLE PROBLEM-SOLVING APPROACHES (METHODS)	</a:t>
            </a:r>
          </a:p>
          <a:p>
            <a:pPr lvl="1"/>
            <a:r>
              <a:rPr lang="en-US" b="1" dirty="0" smtClean="0">
                <a:latin typeface="Arial" panose="020B0604020202020204" pitchFamily="34" charset="0"/>
                <a:cs typeface="Arial" panose="020B0604020202020204" pitchFamily="34" charset="0"/>
              </a:rPr>
              <a:t>TESTING </a:t>
            </a:r>
            <a:r>
              <a:rPr lang="en-US" b="1" dirty="0">
                <a:latin typeface="Arial" panose="020B0604020202020204" pitchFamily="34" charset="0"/>
                <a:cs typeface="Arial" panose="020B0604020202020204" pitchFamily="34" charset="0"/>
              </a:rPr>
              <a:t>OF IDENTIFIED APPROACHES (ALGORITHMS)	</a:t>
            </a:r>
          </a:p>
          <a:p>
            <a:pPr lvl="1"/>
            <a:r>
              <a:rPr lang="en-US" b="1" dirty="0">
                <a:latin typeface="Arial" panose="020B0604020202020204" pitchFamily="34" charset="0"/>
                <a:cs typeface="Arial" panose="020B0604020202020204" pitchFamily="34" charset="0"/>
              </a:rPr>
              <a:t>RUN AND EVALUATE SELECTED MODELS	</a:t>
            </a:r>
          </a:p>
          <a:p>
            <a:pPr lvl="1"/>
            <a:r>
              <a:rPr lang="en-US" b="1" dirty="0">
                <a:latin typeface="Arial" panose="020B0604020202020204" pitchFamily="34" charset="0"/>
                <a:cs typeface="Arial" panose="020B0604020202020204" pitchFamily="34" charset="0"/>
              </a:rPr>
              <a:t>KEY METRICS FOR SUCCESS IN SOLVING PROBLEM UNDER CONSIDERATION	</a:t>
            </a:r>
          </a:p>
          <a:p>
            <a:pPr lvl="1"/>
            <a:r>
              <a:rPr lang="en-US" b="1" dirty="0">
                <a:latin typeface="Arial" panose="020B0604020202020204" pitchFamily="34" charset="0"/>
                <a:cs typeface="Arial" panose="020B0604020202020204" pitchFamily="34" charset="0"/>
              </a:rPr>
              <a:t>VISUALIZATIONS</a:t>
            </a:r>
          </a:p>
          <a:p>
            <a:pPr lvl="1"/>
            <a:r>
              <a:rPr lang="en-US" b="1" dirty="0" smtClean="0">
                <a:latin typeface="Arial" panose="020B0604020202020204" pitchFamily="34" charset="0"/>
                <a:cs typeface="Arial" panose="020B0604020202020204" pitchFamily="34" charset="0"/>
              </a:rPr>
              <a:t>INTERPRETATION </a:t>
            </a:r>
            <a:r>
              <a:rPr lang="en-US" b="1" dirty="0">
                <a:latin typeface="Arial" panose="020B0604020202020204" pitchFamily="34" charset="0"/>
                <a:cs typeface="Arial" panose="020B0604020202020204" pitchFamily="34" charset="0"/>
              </a:rPr>
              <a:t>OF THE RESULTS</a:t>
            </a:r>
            <a:r>
              <a:rPr lang="en-US" sz="1600" b="1" dirty="0">
                <a:latin typeface="Arial" panose="020B0604020202020204" pitchFamily="34" charset="0"/>
                <a:cs typeface="Arial" panose="020B0604020202020204" pitchFamily="34" charset="0"/>
              </a:rPr>
              <a:t>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356428" y="320258"/>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HARDWARE AND SOFTWARE REQUIREMENTS AND TOOLS USED</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30</a:t>
            </a:fld>
            <a:endParaRPr lang="en-US"/>
          </a:p>
        </p:txBody>
      </p:sp>
      <p:sp>
        <p:nvSpPr>
          <p:cNvPr id="2" name="TextBox 1"/>
          <p:cNvSpPr txBox="1"/>
          <p:nvPr/>
        </p:nvSpPr>
        <p:spPr>
          <a:xfrm>
            <a:off x="700755" y="2512464"/>
            <a:ext cx="7383566" cy="2246769"/>
          </a:xfrm>
          <a:prstGeom prst="rect">
            <a:avLst/>
          </a:prstGeom>
          <a:noFill/>
        </p:spPr>
        <p:txBody>
          <a:bodyPr wrap="square" rtlCol="0">
            <a:spAutoFit/>
          </a:bodyPr>
          <a:lstStyle/>
          <a:p>
            <a:r>
              <a:rPr lang="en-IN" sz="2800" b="1" i="1" dirty="0">
                <a:latin typeface="Arial" panose="020B0604020202020204" pitchFamily="34" charset="0"/>
                <a:cs typeface="Arial" panose="020B0604020202020204" pitchFamily="34" charset="0"/>
              </a:rPr>
              <a:t>SOFTWARE:</a:t>
            </a:r>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Jupyter Notebook (Anaconda 3) – Python 3.7.3</a:t>
            </a:r>
          </a:p>
          <a:p>
            <a:r>
              <a:rPr lang="en-IN" sz="2800" dirty="0">
                <a:latin typeface="Arial" panose="020B0604020202020204" pitchFamily="34" charset="0"/>
                <a:cs typeface="Arial" panose="020B0604020202020204" pitchFamily="34" charset="0"/>
              </a:rPr>
              <a:t>Microsoft package 2013</a:t>
            </a:r>
          </a:p>
          <a:p>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6549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LIBRARIES-:</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982594" y="1305877"/>
            <a:ext cx="6409055" cy="4893945"/>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37893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MODEL TRAINNING </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245" y="1030605"/>
            <a:ext cx="5731510" cy="479679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74514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362584" y="1584960"/>
            <a:ext cx="5733415" cy="3688080"/>
          </a:xfrm>
          <a:prstGeom prst="rect">
            <a:avLst/>
          </a:prstGeom>
        </p:spPr>
      </p:pic>
      <p:pic>
        <p:nvPicPr>
          <p:cNvPr id="6" name="Picture 5"/>
          <p:cNvPicPr/>
          <p:nvPr/>
        </p:nvPicPr>
        <p:blipFill>
          <a:blip r:embed="rId3"/>
          <a:stretch>
            <a:fillRect/>
          </a:stretch>
        </p:blipFill>
        <p:spPr>
          <a:xfrm>
            <a:off x="6095999" y="1584960"/>
            <a:ext cx="5728335" cy="39471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410235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78619" y="59372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230562" y="1413510"/>
            <a:ext cx="5730875" cy="403098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514996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90116"/>
            <a:ext cx="10254953" cy="3785652"/>
          </a:xfrm>
          <a:prstGeom prst="rect">
            <a:avLst/>
          </a:prstGeom>
        </p:spPr>
        <p:txBody>
          <a:bodyPr wrap="squar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MODEL/S  DEVELOPMENT</a:t>
            </a:r>
          </a:p>
          <a:p>
            <a:pPr algn="ctr"/>
            <a:r>
              <a:rPr lang="en-IN" sz="6000" b="1" dirty="0" smtClean="0">
                <a:solidFill>
                  <a:schemeClr val="accent2"/>
                </a:solidFill>
                <a:latin typeface="Garamond" panose="02020404030301010803" pitchFamily="18" charset="0"/>
                <a:cs typeface="Arial" panose="020B0604020202020204" pitchFamily="34" charset="0"/>
              </a:rPr>
              <a:t> AND</a:t>
            </a:r>
          </a:p>
          <a:p>
            <a:pPr algn="ctr"/>
            <a:r>
              <a:rPr lang="en-IN" sz="6000" b="1" dirty="0" smtClean="0">
                <a:solidFill>
                  <a:schemeClr val="accent2"/>
                </a:solidFill>
                <a:latin typeface="Garamond" panose="02020404030301010803" pitchFamily="18" charset="0"/>
                <a:cs typeface="Arial" panose="020B0604020202020204" pitchFamily="34" charset="0"/>
              </a:rPr>
              <a:t> </a:t>
            </a:r>
            <a:r>
              <a:rPr lang="en-IN" sz="6000" b="1" dirty="0">
                <a:solidFill>
                  <a:schemeClr val="accent2"/>
                </a:solidFill>
                <a:latin typeface="Garamond" panose="02020404030301010803" pitchFamily="18" charset="0"/>
                <a:cs typeface="Arial" panose="020B0604020202020204" pitchFamily="34" charset="0"/>
              </a:rPr>
              <a:t>EVALUATION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153760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a:t>
            </a:r>
            <a:r>
              <a:rPr lang="en-IN" sz="2800" dirty="0" err="1" smtClean="0">
                <a:latin typeface="Arial" panose="020B0604020202020204" pitchFamily="34" charset="0"/>
                <a:cs typeface="Arial" panose="020B0604020202020204" pitchFamily="34" charset="0"/>
              </a:rPr>
              <a:t>insorization</a:t>
            </a: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7245844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4027626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TESTING OF IDENTIFIED APPROACHES (ALGORITHMS)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544435" y="1595706"/>
            <a:ext cx="116475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555986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255970" y="1041766"/>
            <a:ext cx="5731510" cy="3390900"/>
          </a:xfrm>
          <a:prstGeom prst="rect">
            <a:avLst/>
          </a:prstGeom>
        </p:spPr>
      </p:pic>
      <p:pic>
        <p:nvPicPr>
          <p:cNvPr id="5" name="Picture 4"/>
          <p:cNvPicPr/>
          <p:nvPr/>
        </p:nvPicPr>
        <p:blipFill>
          <a:blip r:embed="rId3"/>
          <a:stretch>
            <a:fillRect/>
          </a:stretch>
        </p:blipFill>
        <p:spPr>
          <a:xfrm>
            <a:off x="5370427" y="2593257"/>
            <a:ext cx="5676900" cy="4099560"/>
          </a:xfrm>
          <a:prstGeom prst="rect">
            <a:avLst/>
          </a:prstGeom>
        </p:spPr>
      </p:pic>
      <p:sp>
        <p:nvSpPr>
          <p:cNvPr id="8" name="Slide Number Placeholder 7"/>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715735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5425" y="2702916"/>
            <a:ext cx="6598025" cy="1015663"/>
          </a:xfrm>
          <a:prstGeom prst="rect">
            <a:avLst/>
          </a:prstGeom>
        </p:spPr>
        <p:txBody>
          <a:bodyPr wrap="non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INTRODUCTION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253314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1150" y="1041766"/>
            <a:ext cx="5731510" cy="3878580"/>
          </a:xfrm>
          <a:prstGeom prst="rect">
            <a:avLst/>
          </a:prstGeom>
        </p:spPr>
      </p:pic>
      <p:pic>
        <p:nvPicPr>
          <p:cNvPr id="7" name="Picture 6"/>
          <p:cNvPicPr/>
          <p:nvPr/>
        </p:nvPicPr>
        <p:blipFill>
          <a:blip r:embed="rId3"/>
          <a:stretch>
            <a:fillRect/>
          </a:stretch>
        </p:blipFill>
        <p:spPr>
          <a:xfrm>
            <a:off x="5733163" y="2284469"/>
            <a:ext cx="5715000" cy="4716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7895379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381000" y="1146810"/>
            <a:ext cx="5715000" cy="4716780"/>
          </a:xfrm>
          <a:prstGeom prst="rect">
            <a:avLst/>
          </a:prstGeom>
        </p:spPr>
      </p:pic>
      <p:pic>
        <p:nvPicPr>
          <p:cNvPr id="8" name="Picture 7"/>
          <p:cNvPicPr/>
          <p:nvPr/>
        </p:nvPicPr>
        <p:blipFill>
          <a:blip r:embed="rId3"/>
          <a:stretch>
            <a:fillRect/>
          </a:stretch>
        </p:blipFill>
        <p:spPr>
          <a:xfrm>
            <a:off x="6190004" y="4083115"/>
            <a:ext cx="5731510" cy="164719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0807413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METRICS FOR SUCCESS IN SOLVING PROBLEM UNDER CONSIDERATION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742950" y="2391369"/>
            <a:ext cx="10629900" cy="2031325"/>
          </a:xfrm>
          <a:prstGeom prst="rect">
            <a:avLst/>
          </a:prstGeom>
        </p:spPr>
        <p:txBody>
          <a:bodyPr wrap="square">
            <a:spAutoFit/>
          </a:bodyPr>
          <a:lstStyle/>
          <a:p>
            <a:pPr>
              <a:lnSpc>
                <a:spcPct val="150000"/>
              </a:lnSpc>
            </a:pPr>
            <a:r>
              <a:rPr lang="en-IN" sz="2800" dirty="0" smtClean="0">
                <a:latin typeface="Arial" panose="020B0604020202020204" pitchFamily="34" charset="0"/>
                <a:cs typeface="Arial" panose="020B0604020202020204" pitchFamily="34" charset="0"/>
              </a:rPr>
              <a:t>We </a:t>
            </a:r>
            <a:r>
              <a:rPr lang="en-IN" sz="2800" dirty="0">
                <a:latin typeface="Arial" panose="020B0604020202020204" pitchFamily="34" charset="0"/>
                <a:cs typeface="Arial" panose="020B0604020202020204" pitchFamily="34" charset="0"/>
              </a:rPr>
              <a:t>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3397741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684377" y="1211580"/>
            <a:ext cx="5372100" cy="5425440"/>
          </a:xfrm>
          <a:prstGeom prst="rect">
            <a:avLst/>
          </a:prstGeom>
        </p:spPr>
      </p:pic>
      <p:pic>
        <p:nvPicPr>
          <p:cNvPr id="7" name="Picture 6"/>
          <p:cNvPicPr/>
          <p:nvPr/>
        </p:nvPicPr>
        <p:blipFill>
          <a:blip r:embed="rId3"/>
          <a:stretch>
            <a:fillRect/>
          </a:stretch>
        </p:blipFill>
        <p:spPr>
          <a:xfrm>
            <a:off x="275317" y="3471729"/>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418985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85612" y="1649730"/>
            <a:ext cx="5097780" cy="4091940"/>
          </a:xfrm>
          <a:prstGeom prst="rect">
            <a:avLst/>
          </a:prstGeom>
        </p:spPr>
      </p:pic>
      <p:pic>
        <p:nvPicPr>
          <p:cNvPr id="8" name="Picture 7"/>
          <p:cNvPicPr/>
          <p:nvPr/>
        </p:nvPicPr>
        <p:blipFill>
          <a:blip r:embed="rId3"/>
          <a:stretch>
            <a:fillRect/>
          </a:stretch>
        </p:blipFill>
        <p:spPr>
          <a:xfrm>
            <a:off x="5855970" y="2733647"/>
            <a:ext cx="5318760" cy="3672840"/>
          </a:xfrm>
          <a:prstGeom prst="rect">
            <a:avLst/>
          </a:prstGeom>
        </p:spPr>
      </p:pic>
      <p:pic>
        <p:nvPicPr>
          <p:cNvPr id="9" name="Picture 8"/>
          <p:cNvPicPr/>
          <p:nvPr/>
        </p:nvPicPr>
        <p:blipFill>
          <a:blip r:embed="rId4"/>
          <a:stretch>
            <a:fillRect/>
          </a:stretch>
        </p:blipFill>
        <p:spPr>
          <a:xfrm>
            <a:off x="2291804" y="6071504"/>
            <a:ext cx="2636520" cy="5562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768386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727710" y="1291590"/>
            <a:ext cx="5554980" cy="5265420"/>
          </a:xfrm>
          <a:prstGeom prst="rect">
            <a:avLst/>
          </a:prstGeom>
        </p:spPr>
      </p:pic>
      <p:pic>
        <p:nvPicPr>
          <p:cNvPr id="7" name="Picture 6"/>
          <p:cNvPicPr/>
          <p:nvPr/>
        </p:nvPicPr>
        <p:blipFill>
          <a:blip r:embed="rId3"/>
          <a:stretch>
            <a:fillRect/>
          </a:stretch>
        </p:blipFill>
        <p:spPr>
          <a:xfrm>
            <a:off x="6282690" y="3429000"/>
            <a:ext cx="2758440" cy="54102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103439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933450" y="1121776"/>
            <a:ext cx="5349240" cy="5455920"/>
          </a:xfrm>
          <a:prstGeom prst="rect">
            <a:avLst/>
          </a:prstGeom>
        </p:spPr>
      </p:pic>
      <p:pic>
        <p:nvPicPr>
          <p:cNvPr id="8" name="Picture 7"/>
          <p:cNvPicPr/>
          <p:nvPr/>
        </p:nvPicPr>
        <p:blipFill>
          <a:blip r:embed="rId3"/>
          <a:stretch>
            <a:fillRect/>
          </a:stretch>
        </p:blipFill>
        <p:spPr>
          <a:xfrm>
            <a:off x="6553200" y="3143250"/>
            <a:ext cx="2590800" cy="5715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128541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70560" y="1165860"/>
            <a:ext cx="5425440" cy="5097780"/>
          </a:xfrm>
          <a:prstGeom prst="rect">
            <a:avLst/>
          </a:prstGeom>
        </p:spPr>
      </p:pic>
      <p:pic>
        <p:nvPicPr>
          <p:cNvPr id="7" name="Picture 6"/>
          <p:cNvPicPr/>
          <p:nvPr/>
        </p:nvPicPr>
        <p:blipFill>
          <a:blip r:embed="rId3"/>
          <a:stretch>
            <a:fillRect/>
          </a:stretch>
        </p:blipFill>
        <p:spPr>
          <a:xfrm>
            <a:off x="7803740" y="3429000"/>
            <a:ext cx="2392680" cy="47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042891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2186940"/>
            <a:ext cx="5516880" cy="1592580"/>
          </a:xfrm>
          <a:prstGeom prst="rect">
            <a:avLst/>
          </a:prstGeom>
        </p:spPr>
      </p:pic>
      <p:pic>
        <p:nvPicPr>
          <p:cNvPr id="8" name="Picture 7"/>
          <p:cNvPicPr/>
          <p:nvPr/>
        </p:nvPicPr>
        <p:blipFill>
          <a:blip r:embed="rId3"/>
          <a:stretch>
            <a:fillRect/>
          </a:stretch>
        </p:blipFill>
        <p:spPr>
          <a:xfrm>
            <a:off x="6263640" y="875108"/>
            <a:ext cx="5303520" cy="5547360"/>
          </a:xfrm>
          <a:prstGeom prst="rect">
            <a:avLst/>
          </a:prstGeom>
        </p:spPr>
      </p:pic>
      <p:pic>
        <p:nvPicPr>
          <p:cNvPr id="9" name="Picture 8"/>
          <p:cNvPicPr/>
          <p:nvPr/>
        </p:nvPicPr>
        <p:blipFill>
          <a:blip r:embed="rId4"/>
          <a:stretch>
            <a:fillRect/>
          </a:stretch>
        </p:blipFill>
        <p:spPr>
          <a:xfrm>
            <a:off x="1981200" y="4861560"/>
            <a:ext cx="2743200" cy="5638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1686536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17690" y="1121422"/>
            <a:ext cx="5478780" cy="5623560"/>
          </a:xfrm>
          <a:prstGeom prst="rect">
            <a:avLst/>
          </a:prstGeom>
        </p:spPr>
      </p:pic>
      <p:pic>
        <p:nvPicPr>
          <p:cNvPr id="7" name="Picture 6"/>
          <p:cNvPicPr/>
          <p:nvPr/>
        </p:nvPicPr>
        <p:blipFill>
          <a:blip r:embed="rId3"/>
          <a:stretch>
            <a:fillRect/>
          </a:stretch>
        </p:blipFill>
        <p:spPr>
          <a:xfrm>
            <a:off x="6399589" y="3749106"/>
            <a:ext cx="2697480" cy="51816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2106722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solidFill>
                  <a:schemeClr val="accent2"/>
                </a:solidFill>
                <a:latin typeface="Garamond" panose="02020404030301010803" pitchFamily="18" charset="0"/>
                <a:cs typeface="Arial" panose="020B0604020202020204" pitchFamily="34" charset="0"/>
              </a:rPr>
              <a:t>BUSINESS PROBLEM FRAMING </a:t>
            </a:r>
            <a:endParaRPr lang="en-US"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58924" y="1179789"/>
            <a:ext cx="9280733"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smtClean="0">
              <a:latin typeface="Arial" panose="020B0604020202020204" pitchFamily="34" charset="0"/>
              <a:cs typeface="Arial" panose="020B0604020202020204" pitchFamily="34" charset="0"/>
            </a:endParaRPr>
          </a:p>
          <a:p>
            <a:pPr algn="just"/>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smtClean="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smtClean="0">
              <a:latin typeface="Arial" panose="020B0604020202020204" pitchFamily="34" charset="0"/>
              <a:cs typeface="Arial" panose="020B0604020202020204" pitchFamily="34" charset="0"/>
            </a:endParaRPr>
          </a:p>
          <a:p>
            <a:pPr marL="457200" indent="-457200" algn="just">
              <a:buFont typeface="Arial"/>
              <a:buChar char="•"/>
            </a:pPr>
            <a:r>
              <a:rPr lang="en-US" sz="2800" dirty="0" smtClean="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endParaRPr lang="en-US" sz="2800" dirty="0">
              <a:latin typeface="Arial" panose="020B0604020202020204" pitchFamily="34" charset="0"/>
              <a:ea typeface="+mn-lt"/>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7290102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23309" y="1257300"/>
            <a:ext cx="5570220" cy="5760720"/>
          </a:xfrm>
          <a:prstGeom prst="rect">
            <a:avLst/>
          </a:prstGeom>
        </p:spPr>
      </p:pic>
      <p:pic>
        <p:nvPicPr>
          <p:cNvPr id="8" name="Picture 7"/>
          <p:cNvPicPr/>
          <p:nvPr/>
        </p:nvPicPr>
        <p:blipFill>
          <a:blip r:embed="rId3"/>
          <a:stretch>
            <a:fillRect/>
          </a:stretch>
        </p:blipFill>
        <p:spPr>
          <a:xfrm>
            <a:off x="6046577" y="3214714"/>
            <a:ext cx="239268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8528414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628650" y="1005840"/>
            <a:ext cx="5440680" cy="5852160"/>
          </a:xfrm>
          <a:prstGeom prst="rect">
            <a:avLst/>
          </a:prstGeom>
        </p:spPr>
      </p:pic>
      <p:pic>
        <p:nvPicPr>
          <p:cNvPr id="7" name="Picture 6"/>
          <p:cNvPicPr/>
          <p:nvPr/>
        </p:nvPicPr>
        <p:blipFill>
          <a:blip r:embed="rId3"/>
          <a:stretch>
            <a:fillRect/>
          </a:stretch>
        </p:blipFill>
        <p:spPr>
          <a:xfrm>
            <a:off x="5116046" y="3069773"/>
            <a:ext cx="48920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32164394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689610" y="1041766"/>
            <a:ext cx="5509260" cy="5638800"/>
          </a:xfrm>
          <a:prstGeom prst="rect">
            <a:avLst/>
          </a:prstGeom>
        </p:spPr>
      </p:pic>
      <p:pic>
        <p:nvPicPr>
          <p:cNvPr id="8" name="Picture 7"/>
          <p:cNvPicPr/>
          <p:nvPr/>
        </p:nvPicPr>
        <p:blipFill>
          <a:blip r:embed="rId3"/>
          <a:stretch>
            <a:fillRect/>
          </a:stretch>
        </p:blipFill>
        <p:spPr>
          <a:xfrm>
            <a:off x="6280572" y="3132622"/>
            <a:ext cx="2651760" cy="5486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964229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422412" y="874564"/>
            <a:ext cx="5379720" cy="5334000"/>
          </a:xfrm>
          <a:prstGeom prst="rect">
            <a:avLst/>
          </a:prstGeom>
        </p:spPr>
      </p:pic>
      <p:pic>
        <p:nvPicPr>
          <p:cNvPr id="7" name="Picture 6"/>
          <p:cNvPicPr/>
          <p:nvPr/>
        </p:nvPicPr>
        <p:blipFill>
          <a:blip r:embed="rId3"/>
          <a:stretch>
            <a:fillRect/>
          </a:stretch>
        </p:blipFill>
        <p:spPr>
          <a:xfrm>
            <a:off x="6287675" y="3278674"/>
            <a:ext cx="24460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1994221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73679" y="990600"/>
            <a:ext cx="5265420" cy="5554980"/>
          </a:xfrm>
          <a:prstGeom prst="rect">
            <a:avLst/>
          </a:prstGeom>
        </p:spPr>
      </p:pic>
      <p:pic>
        <p:nvPicPr>
          <p:cNvPr id="8" name="Picture 7"/>
          <p:cNvPicPr/>
          <p:nvPr/>
        </p:nvPicPr>
        <p:blipFill>
          <a:blip r:embed="rId3"/>
          <a:stretch>
            <a:fillRect/>
          </a:stretch>
        </p:blipFill>
        <p:spPr>
          <a:xfrm>
            <a:off x="6546042" y="3364551"/>
            <a:ext cx="2727960" cy="6019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279974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69570" y="1041766"/>
            <a:ext cx="5547360" cy="5471160"/>
          </a:xfrm>
          <a:prstGeom prst="rect">
            <a:avLst/>
          </a:prstGeom>
        </p:spPr>
      </p:pic>
      <p:pic>
        <p:nvPicPr>
          <p:cNvPr id="7" name="Picture 6"/>
          <p:cNvPicPr/>
          <p:nvPr/>
        </p:nvPicPr>
        <p:blipFill>
          <a:blip r:embed="rId3"/>
          <a:stretch>
            <a:fillRect/>
          </a:stretch>
        </p:blipFill>
        <p:spPr>
          <a:xfrm>
            <a:off x="6080316" y="3227887"/>
            <a:ext cx="2346960" cy="5562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12161871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816123" y="1049627"/>
            <a:ext cx="5372100" cy="5356860"/>
          </a:xfrm>
          <a:prstGeom prst="rect">
            <a:avLst/>
          </a:prstGeom>
        </p:spPr>
      </p:pic>
      <p:pic>
        <p:nvPicPr>
          <p:cNvPr id="8" name="Picture 7"/>
          <p:cNvPicPr/>
          <p:nvPr/>
        </p:nvPicPr>
        <p:blipFill>
          <a:blip r:embed="rId3"/>
          <a:stretch>
            <a:fillRect/>
          </a:stretch>
        </p:blipFill>
        <p:spPr>
          <a:xfrm>
            <a:off x="6629862" y="3038644"/>
            <a:ext cx="26441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5481845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1088164" y="1140294"/>
            <a:ext cx="5021580" cy="5593080"/>
          </a:xfrm>
          <a:prstGeom prst="rect">
            <a:avLst/>
          </a:prstGeom>
        </p:spPr>
      </p:pic>
      <p:pic>
        <p:nvPicPr>
          <p:cNvPr id="7" name="Picture 6"/>
          <p:cNvPicPr/>
          <p:nvPr/>
        </p:nvPicPr>
        <p:blipFill>
          <a:blip r:embed="rId3"/>
          <a:stretch>
            <a:fillRect/>
          </a:stretch>
        </p:blipFill>
        <p:spPr>
          <a:xfrm>
            <a:off x="6288192" y="3350094"/>
            <a:ext cx="2644140" cy="5867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540001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25385" y="1041766"/>
            <a:ext cx="5455920" cy="5745480"/>
          </a:xfrm>
          <a:prstGeom prst="rect">
            <a:avLst/>
          </a:prstGeom>
        </p:spPr>
      </p:pic>
      <p:pic>
        <p:nvPicPr>
          <p:cNvPr id="8" name="Picture 7"/>
          <p:cNvPicPr/>
          <p:nvPr/>
        </p:nvPicPr>
        <p:blipFill>
          <a:blip r:embed="rId3"/>
          <a:stretch>
            <a:fillRect/>
          </a:stretch>
        </p:blipFill>
        <p:spPr>
          <a:xfrm>
            <a:off x="6751320" y="1580941"/>
            <a:ext cx="4290060" cy="43053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8130768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339090" y="1245870"/>
            <a:ext cx="4274820" cy="4366260"/>
          </a:xfrm>
          <a:prstGeom prst="rect">
            <a:avLst/>
          </a:prstGeom>
        </p:spPr>
      </p:pic>
      <p:pic>
        <p:nvPicPr>
          <p:cNvPr id="7" name="Picture 6"/>
          <p:cNvPicPr/>
          <p:nvPr/>
        </p:nvPicPr>
        <p:blipFill>
          <a:blip r:embed="rId3"/>
          <a:stretch>
            <a:fillRect/>
          </a:stretch>
        </p:blipFill>
        <p:spPr>
          <a:xfrm>
            <a:off x="4966821" y="1462007"/>
            <a:ext cx="4373880" cy="38100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638809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CONCEPTUAL BACKGROUND OF </a:t>
            </a:r>
            <a:r>
              <a:rPr lang="en-IN" sz="3200" b="1" i="1" dirty="0" smtClean="0">
                <a:solidFill>
                  <a:schemeClr val="accent2"/>
                </a:solidFill>
                <a:latin typeface="Garamond" panose="02020404030301010803" pitchFamily="18" charset="0"/>
                <a:cs typeface="Arial" panose="020B0604020202020204" pitchFamily="34" charset="0"/>
              </a:rPr>
              <a:t>THE  </a:t>
            </a:r>
            <a:r>
              <a:rPr lang="en-IN" sz="3200" b="1" i="1" dirty="0">
                <a:solidFill>
                  <a:schemeClr val="accent2"/>
                </a:solidFill>
                <a:latin typeface="Garamond" panose="02020404030301010803" pitchFamily="18" charset="0"/>
                <a:cs typeface="Arial" panose="020B0604020202020204" pitchFamily="34" charset="0"/>
              </a:rPr>
              <a:t>DOMAIN PROBLEM</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2" y="1570702"/>
            <a:ext cx="95842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endParaRPr lang="en-IN"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For </a:t>
            </a:r>
            <a:r>
              <a:rPr lang="en-IN" sz="2800" dirty="0">
                <a:latin typeface="Arial" panose="020B0604020202020204" pitchFamily="34" charset="0"/>
                <a:cs typeface="Arial" panose="020B0604020202020204" pitchFamily="34" charset="0"/>
              </a:rPr>
              <a:t>example if audience is mainly concerned of commercial purpose. Then the property which is located in densely populated area will be sold very fast and at high prices compared to the one located at remote place. </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2829857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60</a:t>
            </a:fld>
            <a:endParaRPr lang="en-US"/>
          </a:p>
        </p:txBody>
      </p:sp>
      <p:pic>
        <p:nvPicPr>
          <p:cNvPr id="3" name="Picture 2"/>
          <p:cNvPicPr/>
          <p:nvPr/>
        </p:nvPicPr>
        <p:blipFill>
          <a:blip r:embed="rId2"/>
          <a:stretch>
            <a:fillRect/>
          </a:stretch>
        </p:blipFill>
        <p:spPr>
          <a:xfrm>
            <a:off x="881967" y="1583358"/>
            <a:ext cx="4678680" cy="4541520"/>
          </a:xfrm>
          <a:prstGeom prst="rect">
            <a:avLst/>
          </a:prstGeom>
        </p:spPr>
      </p:pic>
      <p:sp>
        <p:nvSpPr>
          <p:cNvPr id="6" name="TextBox 5"/>
          <p:cNvSpPr txBox="1"/>
          <p:nvPr/>
        </p:nvSpPr>
        <p:spPr>
          <a:xfrm>
            <a:off x="478564" y="393107"/>
            <a:ext cx="5255664"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7" name="Picture 6"/>
          <p:cNvPicPr>
            <a:picLocks noChangeAspect="1"/>
          </p:cNvPicPr>
          <p:nvPr/>
        </p:nvPicPr>
        <p:blipFill>
          <a:blip r:embed="rId3"/>
          <a:stretch>
            <a:fillRect/>
          </a:stretch>
        </p:blipFill>
        <p:spPr>
          <a:xfrm>
            <a:off x="5496757" y="1649732"/>
            <a:ext cx="4206605" cy="4054191"/>
          </a:xfrm>
          <a:prstGeom prst="rect">
            <a:avLst/>
          </a:prstGeom>
        </p:spPr>
      </p:pic>
    </p:spTree>
    <p:extLst>
      <p:ext uri="{BB962C8B-B14F-4D97-AF65-F5344CB8AC3E}">
        <p14:creationId xmlns:p14="http://schemas.microsoft.com/office/powerpoint/2010/main" val="3710617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840301" y="1630680"/>
            <a:ext cx="4290060" cy="4358640"/>
          </a:xfrm>
          <a:prstGeom prst="rect">
            <a:avLst/>
          </a:prstGeom>
        </p:spPr>
      </p:pic>
      <p:pic>
        <p:nvPicPr>
          <p:cNvPr id="11" name="Picture 10"/>
          <p:cNvPicPr/>
          <p:nvPr/>
        </p:nvPicPr>
        <p:blipFill>
          <a:blip r:embed="rId3"/>
          <a:stretch>
            <a:fillRect/>
          </a:stretch>
        </p:blipFill>
        <p:spPr>
          <a:xfrm>
            <a:off x="5370427" y="1748790"/>
            <a:ext cx="4541520" cy="41224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61</a:t>
            </a:fld>
            <a:endParaRPr lang="en-US"/>
          </a:p>
        </p:txBody>
      </p:sp>
    </p:spTree>
    <p:extLst>
      <p:ext uri="{BB962C8B-B14F-4D97-AF65-F5344CB8AC3E}">
        <p14:creationId xmlns:p14="http://schemas.microsoft.com/office/powerpoint/2010/main" val="23795378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544435" y="1684020"/>
            <a:ext cx="4282440" cy="4366260"/>
          </a:xfrm>
          <a:prstGeom prst="rect">
            <a:avLst/>
          </a:prstGeom>
        </p:spPr>
      </p:pic>
      <p:pic>
        <p:nvPicPr>
          <p:cNvPr id="7" name="Picture 6"/>
          <p:cNvPicPr/>
          <p:nvPr/>
        </p:nvPicPr>
        <p:blipFill>
          <a:blip r:embed="rId3"/>
          <a:stretch>
            <a:fillRect/>
          </a:stretch>
        </p:blipFill>
        <p:spPr>
          <a:xfrm>
            <a:off x="5197053" y="1684020"/>
            <a:ext cx="4709160" cy="417576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62</a:t>
            </a:fld>
            <a:endParaRPr lang="en-US"/>
          </a:p>
        </p:txBody>
      </p:sp>
    </p:spTree>
    <p:extLst>
      <p:ext uri="{BB962C8B-B14F-4D97-AF65-F5344CB8AC3E}">
        <p14:creationId xmlns:p14="http://schemas.microsoft.com/office/powerpoint/2010/main" val="25304848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63</a:t>
            </a:fld>
            <a:endParaRPr lang="en-US"/>
          </a:p>
        </p:txBody>
      </p:sp>
      <p:pic>
        <p:nvPicPr>
          <p:cNvPr id="3" name="Picture 2"/>
          <p:cNvPicPr/>
          <p:nvPr/>
        </p:nvPicPr>
        <p:blipFill>
          <a:blip r:embed="rId2"/>
          <a:stretch>
            <a:fillRect/>
          </a:stretch>
        </p:blipFill>
        <p:spPr>
          <a:xfrm>
            <a:off x="758866" y="1952099"/>
            <a:ext cx="4511040" cy="4404360"/>
          </a:xfrm>
          <a:prstGeom prst="rect">
            <a:avLst/>
          </a:prstGeom>
        </p:spPr>
      </p:pic>
      <p:sp>
        <p:nvSpPr>
          <p:cNvPr id="5" name="TextBox 4"/>
          <p:cNvSpPr txBox="1"/>
          <p:nvPr/>
        </p:nvSpPr>
        <p:spPr>
          <a:xfrm>
            <a:off x="358923" y="427290"/>
            <a:ext cx="5759866"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6" name="Picture 5"/>
          <p:cNvPicPr/>
          <p:nvPr/>
        </p:nvPicPr>
        <p:blipFill>
          <a:blip r:embed="rId3"/>
          <a:stretch>
            <a:fillRect/>
          </a:stretch>
        </p:blipFill>
        <p:spPr>
          <a:xfrm>
            <a:off x="4781445" y="1952099"/>
            <a:ext cx="4297680" cy="4229100"/>
          </a:xfrm>
          <a:prstGeom prst="rect">
            <a:avLst/>
          </a:prstGeom>
        </p:spPr>
      </p:pic>
    </p:spTree>
    <p:extLst>
      <p:ext uri="{BB962C8B-B14F-4D97-AF65-F5344CB8AC3E}">
        <p14:creationId xmlns:p14="http://schemas.microsoft.com/office/powerpoint/2010/main" val="3455705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10" name="Picture 9"/>
          <p:cNvPicPr/>
          <p:nvPr/>
        </p:nvPicPr>
        <p:blipFill>
          <a:blip r:embed="rId2"/>
          <a:stretch>
            <a:fillRect/>
          </a:stretch>
        </p:blipFill>
        <p:spPr>
          <a:xfrm>
            <a:off x="218309" y="1928206"/>
            <a:ext cx="4663440" cy="4419600"/>
          </a:xfrm>
          <a:prstGeom prst="rect">
            <a:avLst/>
          </a:prstGeom>
        </p:spPr>
      </p:pic>
      <p:pic>
        <p:nvPicPr>
          <p:cNvPr id="11" name="Picture 10"/>
          <p:cNvPicPr/>
          <p:nvPr/>
        </p:nvPicPr>
        <p:blipFill>
          <a:blip r:embed="rId3"/>
          <a:stretch>
            <a:fillRect/>
          </a:stretch>
        </p:blipFill>
        <p:spPr>
          <a:xfrm>
            <a:off x="4952466" y="1911322"/>
            <a:ext cx="4533900" cy="41300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64</a:t>
            </a:fld>
            <a:endParaRPr lang="en-US"/>
          </a:p>
        </p:txBody>
      </p:sp>
    </p:spTree>
    <p:extLst>
      <p:ext uri="{BB962C8B-B14F-4D97-AF65-F5344CB8AC3E}">
        <p14:creationId xmlns:p14="http://schemas.microsoft.com/office/powerpoint/2010/main" val="30960090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6" name="Picture 5"/>
          <p:cNvPicPr/>
          <p:nvPr/>
        </p:nvPicPr>
        <p:blipFill>
          <a:blip r:embed="rId2"/>
          <a:stretch>
            <a:fillRect/>
          </a:stretch>
        </p:blipFill>
        <p:spPr>
          <a:xfrm>
            <a:off x="213360" y="1611630"/>
            <a:ext cx="4297680" cy="4472940"/>
          </a:xfrm>
          <a:prstGeom prst="rect">
            <a:avLst/>
          </a:prstGeom>
        </p:spPr>
      </p:pic>
      <p:pic>
        <p:nvPicPr>
          <p:cNvPr id="7" name="Picture 6"/>
          <p:cNvPicPr/>
          <p:nvPr/>
        </p:nvPicPr>
        <p:blipFill>
          <a:blip r:embed="rId3"/>
          <a:stretch>
            <a:fillRect/>
          </a:stretch>
        </p:blipFill>
        <p:spPr>
          <a:xfrm>
            <a:off x="4225290" y="1748790"/>
            <a:ext cx="4541520" cy="419862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65</a:t>
            </a:fld>
            <a:endParaRPr lang="en-US"/>
          </a:p>
        </p:txBody>
      </p:sp>
    </p:spTree>
    <p:extLst>
      <p:ext uri="{BB962C8B-B14F-4D97-AF65-F5344CB8AC3E}">
        <p14:creationId xmlns:p14="http://schemas.microsoft.com/office/powerpoint/2010/main" val="33606710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66</a:t>
            </a:fld>
            <a:endParaRPr lang="en-US"/>
          </a:p>
        </p:txBody>
      </p:sp>
      <p:pic>
        <p:nvPicPr>
          <p:cNvPr id="3" name="Picture 2"/>
          <p:cNvPicPr/>
          <p:nvPr/>
        </p:nvPicPr>
        <p:blipFill>
          <a:blip r:embed="rId2"/>
          <a:stretch>
            <a:fillRect/>
          </a:stretch>
        </p:blipFill>
        <p:spPr>
          <a:xfrm>
            <a:off x="1049607" y="2047847"/>
            <a:ext cx="4244340" cy="4358640"/>
          </a:xfrm>
          <a:prstGeom prst="rect">
            <a:avLst/>
          </a:prstGeom>
        </p:spPr>
      </p:pic>
      <p:sp>
        <p:nvSpPr>
          <p:cNvPr id="5" name="TextBox 4"/>
          <p:cNvSpPr txBox="1"/>
          <p:nvPr/>
        </p:nvSpPr>
        <p:spPr>
          <a:xfrm>
            <a:off x="606751" y="427290"/>
            <a:ext cx="4922377" cy="861774"/>
          </a:xfrm>
          <a:prstGeom prst="rect">
            <a:avLst/>
          </a:prstGeom>
          <a:noFill/>
        </p:spPr>
        <p:txBody>
          <a:bodyPr wrap="square" rtlCol="0">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152203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8" name="Picture 7"/>
          <p:cNvPicPr/>
          <p:nvPr/>
        </p:nvPicPr>
        <p:blipFill>
          <a:blip r:embed="rId2"/>
          <a:stretch>
            <a:fillRect/>
          </a:stretch>
        </p:blipFill>
        <p:spPr>
          <a:xfrm>
            <a:off x="1062990" y="1619250"/>
            <a:ext cx="4122420" cy="4495800"/>
          </a:xfrm>
          <a:prstGeom prst="rect">
            <a:avLst/>
          </a:prstGeom>
        </p:spPr>
      </p:pic>
      <p:pic>
        <p:nvPicPr>
          <p:cNvPr id="10" name="Picture 9"/>
          <p:cNvPicPr/>
          <p:nvPr/>
        </p:nvPicPr>
        <p:blipFill>
          <a:blip r:embed="rId3"/>
          <a:stretch>
            <a:fillRect/>
          </a:stretch>
        </p:blipFill>
        <p:spPr>
          <a:xfrm>
            <a:off x="5855970" y="2354580"/>
            <a:ext cx="3870960" cy="2148840"/>
          </a:xfrm>
          <a:prstGeom prst="rect">
            <a:avLst/>
          </a:prstGeom>
        </p:spPr>
      </p:pic>
      <p:sp>
        <p:nvSpPr>
          <p:cNvPr id="5" name="Slide Number Placeholder 4"/>
          <p:cNvSpPr>
            <a:spLocks noGrp="1"/>
          </p:cNvSpPr>
          <p:nvPr>
            <p:ph type="sldNum" sz="quarter" idx="12"/>
          </p:nvPr>
        </p:nvSpPr>
        <p:spPr/>
        <p:txBody>
          <a:bodyPr/>
          <a:lstStyle/>
          <a:p>
            <a:fld id="{330EA680-D336-4FF7-8B7A-9848BB0A1C32}" type="slidenum">
              <a:rPr lang="en-US" smtClean="0"/>
              <a:t>67</a:t>
            </a:fld>
            <a:endParaRPr lang="en-US"/>
          </a:p>
        </p:txBody>
      </p:sp>
    </p:spTree>
    <p:extLst>
      <p:ext uri="{BB962C8B-B14F-4D97-AF65-F5344CB8AC3E}">
        <p14:creationId xmlns:p14="http://schemas.microsoft.com/office/powerpoint/2010/main" val="41314509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94360" y="1041766"/>
            <a:ext cx="5501640" cy="5676900"/>
          </a:xfrm>
          <a:prstGeom prst="rect">
            <a:avLst/>
          </a:prstGeom>
        </p:spPr>
      </p:pic>
      <p:pic>
        <p:nvPicPr>
          <p:cNvPr id="6" name="Picture 5"/>
          <p:cNvPicPr/>
          <p:nvPr/>
        </p:nvPicPr>
        <p:blipFill>
          <a:blip r:embed="rId3"/>
          <a:stretch>
            <a:fillRect/>
          </a:stretch>
        </p:blipFill>
        <p:spPr>
          <a:xfrm>
            <a:off x="6701790" y="1253490"/>
            <a:ext cx="4884420" cy="4351020"/>
          </a:xfrm>
          <a:prstGeom prst="rect">
            <a:avLst/>
          </a:prstGeom>
        </p:spPr>
      </p:pic>
      <p:sp>
        <p:nvSpPr>
          <p:cNvPr id="7" name="Slide Number Placeholder 6"/>
          <p:cNvSpPr>
            <a:spLocks noGrp="1"/>
          </p:cNvSpPr>
          <p:nvPr>
            <p:ph type="sldNum" sz="quarter" idx="12"/>
          </p:nvPr>
        </p:nvSpPr>
        <p:spPr/>
        <p:txBody>
          <a:bodyPr/>
          <a:lstStyle/>
          <a:p>
            <a:fld id="{330EA680-D336-4FF7-8B7A-9848BB0A1C32}" type="slidenum">
              <a:rPr lang="en-US" smtClean="0"/>
              <a:t>68</a:t>
            </a:fld>
            <a:endParaRPr lang="en-US"/>
          </a:p>
        </p:txBody>
      </p:sp>
    </p:spTree>
    <p:extLst>
      <p:ext uri="{BB962C8B-B14F-4D97-AF65-F5344CB8AC3E}">
        <p14:creationId xmlns:p14="http://schemas.microsoft.com/office/powerpoint/2010/main" val="29067670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69</a:t>
            </a:fld>
            <a:endParaRPr lang="en-US"/>
          </a:p>
        </p:txBody>
      </p:sp>
    </p:spTree>
    <p:extLst>
      <p:ext uri="{BB962C8B-B14F-4D97-AF65-F5344CB8AC3E}">
        <p14:creationId xmlns:p14="http://schemas.microsoft.com/office/powerpoint/2010/main" val="2751849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7</a:t>
            </a:fld>
            <a:endParaRPr lang="en-US"/>
          </a:p>
        </p:txBody>
      </p:sp>
      <p:sp>
        <p:nvSpPr>
          <p:cNvPr id="3" name="Rectangle 2"/>
          <p:cNvSpPr/>
          <p:nvPr/>
        </p:nvSpPr>
        <p:spPr>
          <a:xfrm>
            <a:off x="689360" y="1376051"/>
            <a:ext cx="845464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endParaRPr lang="en-IN" sz="2800" dirty="0" smtClean="0">
              <a:latin typeface="Arial" panose="020B0604020202020204" pitchFamily="34" charset="0"/>
              <a:cs typeface="Arial" panose="020B0604020202020204" pitchFamily="34" charset="0"/>
            </a:endParaRPr>
          </a:p>
          <a:p>
            <a:endParaRPr lang="en-IN"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Similarly </a:t>
            </a:r>
            <a:r>
              <a:rPr lang="en-IN" sz="2800" dirty="0">
                <a:latin typeface="Arial" panose="020B0604020202020204" pitchFamily="34" charset="0"/>
                <a:cs typeface="Arial" panose="020B0604020202020204" pitchFamily="34" charset="0"/>
              </a:rPr>
              <a:t>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113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70</a:t>
            </a:fld>
            <a:endParaRPr lang="en-US"/>
          </a:p>
        </p:txBody>
      </p:sp>
    </p:spTree>
    <p:extLst>
      <p:ext uri="{BB962C8B-B14F-4D97-AF65-F5344CB8AC3E}">
        <p14:creationId xmlns:p14="http://schemas.microsoft.com/office/powerpoint/2010/main" val="41238405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71</a:t>
            </a:fld>
            <a:endParaRPr lang="en-US"/>
          </a:p>
        </p:txBody>
      </p:sp>
    </p:spTree>
    <p:extLst>
      <p:ext uri="{BB962C8B-B14F-4D97-AF65-F5344CB8AC3E}">
        <p14:creationId xmlns:p14="http://schemas.microsoft.com/office/powerpoint/2010/main" val="27726824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649730"/>
            <a:ext cx="4450080" cy="4091940"/>
          </a:xfrm>
          <a:prstGeom prst="rect">
            <a:avLst/>
          </a:prstGeom>
        </p:spPr>
      </p:pic>
      <p:pic>
        <p:nvPicPr>
          <p:cNvPr id="6" name="Picture 5"/>
          <p:cNvPicPr/>
          <p:nvPr/>
        </p:nvPicPr>
        <p:blipFill>
          <a:blip r:embed="rId3"/>
          <a:stretch>
            <a:fillRect/>
          </a:stretch>
        </p:blipFill>
        <p:spPr>
          <a:xfrm>
            <a:off x="5509260" y="456991"/>
            <a:ext cx="5440680" cy="5844540"/>
          </a:xfrm>
          <a:prstGeom prst="rect">
            <a:avLst/>
          </a:prstGeom>
        </p:spPr>
      </p:pic>
      <p:pic>
        <p:nvPicPr>
          <p:cNvPr id="9" name="Picture 8"/>
          <p:cNvPicPr/>
          <p:nvPr/>
        </p:nvPicPr>
        <p:blipFill>
          <a:blip r:embed="rId4"/>
          <a:stretch>
            <a:fillRect/>
          </a:stretch>
        </p:blipFill>
        <p:spPr>
          <a:xfrm>
            <a:off x="8728710" y="5402580"/>
            <a:ext cx="2468880" cy="6781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72</a:t>
            </a:fld>
            <a:endParaRPr lang="en-US"/>
          </a:p>
        </p:txBody>
      </p:sp>
    </p:spTree>
    <p:extLst>
      <p:ext uri="{BB962C8B-B14F-4D97-AF65-F5344CB8AC3E}">
        <p14:creationId xmlns:p14="http://schemas.microsoft.com/office/powerpoint/2010/main" val="20761725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464321" y="1041766"/>
            <a:ext cx="5524500" cy="5829300"/>
          </a:xfrm>
          <a:prstGeom prst="rect">
            <a:avLst/>
          </a:prstGeom>
        </p:spPr>
      </p:pic>
      <p:pic>
        <p:nvPicPr>
          <p:cNvPr id="8" name="Picture 7"/>
          <p:cNvPicPr/>
          <p:nvPr/>
        </p:nvPicPr>
        <p:blipFill>
          <a:blip r:embed="rId3"/>
          <a:stretch>
            <a:fillRect/>
          </a:stretch>
        </p:blipFill>
        <p:spPr>
          <a:xfrm>
            <a:off x="6393642" y="3561887"/>
            <a:ext cx="2880360" cy="64008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73</a:t>
            </a:fld>
            <a:endParaRPr lang="en-US"/>
          </a:p>
        </p:txBody>
      </p:sp>
    </p:spTree>
    <p:extLst>
      <p:ext uri="{BB962C8B-B14F-4D97-AF65-F5344CB8AC3E}">
        <p14:creationId xmlns:p14="http://schemas.microsoft.com/office/powerpoint/2010/main" val="41414040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704423" y="1077038"/>
            <a:ext cx="5471160" cy="5829300"/>
          </a:xfrm>
          <a:prstGeom prst="rect">
            <a:avLst/>
          </a:prstGeom>
        </p:spPr>
      </p:pic>
      <p:pic>
        <p:nvPicPr>
          <p:cNvPr id="6" name="Picture 5"/>
          <p:cNvPicPr/>
          <p:nvPr/>
        </p:nvPicPr>
        <p:blipFill>
          <a:blip r:embed="rId3"/>
          <a:stretch>
            <a:fillRect/>
          </a:stretch>
        </p:blipFill>
        <p:spPr>
          <a:xfrm>
            <a:off x="6625662" y="3531872"/>
            <a:ext cx="2453640" cy="4267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74</a:t>
            </a:fld>
            <a:endParaRPr lang="en-US"/>
          </a:p>
        </p:txBody>
      </p:sp>
    </p:spTree>
    <p:extLst>
      <p:ext uri="{BB962C8B-B14F-4D97-AF65-F5344CB8AC3E}">
        <p14:creationId xmlns:p14="http://schemas.microsoft.com/office/powerpoint/2010/main" val="32842874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28800" y="1041766"/>
            <a:ext cx="5509260" cy="5836920"/>
          </a:xfrm>
          <a:prstGeom prst="rect">
            <a:avLst/>
          </a:prstGeom>
        </p:spPr>
      </p:pic>
      <p:pic>
        <p:nvPicPr>
          <p:cNvPr id="8" name="Picture 7"/>
          <p:cNvPicPr/>
          <p:nvPr/>
        </p:nvPicPr>
        <p:blipFill>
          <a:blip r:embed="rId3"/>
          <a:stretch>
            <a:fillRect/>
          </a:stretch>
        </p:blipFill>
        <p:spPr>
          <a:xfrm>
            <a:off x="6282797" y="3008164"/>
            <a:ext cx="2567940" cy="533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75</a:t>
            </a:fld>
            <a:endParaRPr lang="en-US"/>
          </a:p>
        </p:txBody>
      </p:sp>
    </p:spTree>
    <p:extLst>
      <p:ext uri="{BB962C8B-B14F-4D97-AF65-F5344CB8AC3E}">
        <p14:creationId xmlns:p14="http://schemas.microsoft.com/office/powerpoint/2010/main" val="1020434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12268"/>
            <a:ext cx="5570220" cy="5730240"/>
          </a:xfrm>
          <a:prstGeom prst="rect">
            <a:avLst/>
          </a:prstGeom>
        </p:spPr>
      </p:pic>
      <p:pic>
        <p:nvPicPr>
          <p:cNvPr id="6" name="Picture 5"/>
          <p:cNvPicPr/>
          <p:nvPr/>
        </p:nvPicPr>
        <p:blipFill>
          <a:blip r:embed="rId3"/>
          <a:stretch>
            <a:fillRect/>
          </a:stretch>
        </p:blipFill>
        <p:spPr>
          <a:xfrm>
            <a:off x="6964431" y="3015784"/>
            <a:ext cx="2674620" cy="5257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76</a:t>
            </a:fld>
            <a:endParaRPr lang="en-US"/>
          </a:p>
        </p:txBody>
      </p:sp>
    </p:spTree>
    <p:extLst>
      <p:ext uri="{BB962C8B-B14F-4D97-AF65-F5344CB8AC3E}">
        <p14:creationId xmlns:p14="http://schemas.microsoft.com/office/powerpoint/2010/main" val="15387813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35387" y="1041766"/>
            <a:ext cx="5509260" cy="5692140"/>
          </a:xfrm>
          <a:prstGeom prst="rect">
            <a:avLst/>
          </a:prstGeom>
        </p:spPr>
      </p:pic>
      <p:pic>
        <p:nvPicPr>
          <p:cNvPr id="8" name="Picture 7"/>
          <p:cNvPicPr/>
          <p:nvPr/>
        </p:nvPicPr>
        <p:blipFill>
          <a:blip r:embed="rId3"/>
          <a:stretch>
            <a:fillRect/>
          </a:stretch>
        </p:blipFill>
        <p:spPr>
          <a:xfrm>
            <a:off x="6755613" y="3304864"/>
            <a:ext cx="2529840" cy="5029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77</a:t>
            </a:fld>
            <a:endParaRPr lang="en-US"/>
          </a:p>
        </p:txBody>
      </p:sp>
    </p:spTree>
    <p:extLst>
      <p:ext uri="{BB962C8B-B14F-4D97-AF65-F5344CB8AC3E}">
        <p14:creationId xmlns:p14="http://schemas.microsoft.com/office/powerpoint/2010/main" val="42403643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412584" y="1193759"/>
            <a:ext cx="5478780" cy="5585460"/>
          </a:xfrm>
          <a:prstGeom prst="rect">
            <a:avLst/>
          </a:prstGeom>
        </p:spPr>
      </p:pic>
      <p:pic>
        <p:nvPicPr>
          <p:cNvPr id="6" name="Picture 5"/>
          <p:cNvPicPr/>
          <p:nvPr/>
        </p:nvPicPr>
        <p:blipFill>
          <a:blip r:embed="rId3"/>
          <a:stretch>
            <a:fillRect/>
          </a:stretch>
        </p:blipFill>
        <p:spPr>
          <a:xfrm>
            <a:off x="6884991" y="3422609"/>
            <a:ext cx="2202180" cy="5638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78</a:t>
            </a:fld>
            <a:endParaRPr lang="en-US"/>
          </a:p>
        </p:txBody>
      </p:sp>
    </p:spTree>
    <p:extLst>
      <p:ext uri="{BB962C8B-B14F-4D97-AF65-F5344CB8AC3E}">
        <p14:creationId xmlns:p14="http://schemas.microsoft.com/office/powerpoint/2010/main" val="7003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635238" y="899160"/>
            <a:ext cx="5478780" cy="5547360"/>
          </a:xfrm>
          <a:prstGeom prst="rect">
            <a:avLst/>
          </a:prstGeom>
        </p:spPr>
      </p:pic>
      <p:pic>
        <p:nvPicPr>
          <p:cNvPr id="8" name="Picture 7"/>
          <p:cNvPicPr/>
          <p:nvPr/>
        </p:nvPicPr>
        <p:blipFill>
          <a:blip r:embed="rId3"/>
          <a:stretch>
            <a:fillRect/>
          </a:stretch>
        </p:blipFill>
        <p:spPr>
          <a:xfrm>
            <a:off x="6016845" y="3843756"/>
            <a:ext cx="2506980" cy="48768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79</a:t>
            </a:fld>
            <a:endParaRPr lang="en-US"/>
          </a:p>
        </p:txBody>
      </p:sp>
    </p:spTree>
    <p:extLst>
      <p:ext uri="{BB962C8B-B14F-4D97-AF65-F5344CB8AC3E}">
        <p14:creationId xmlns:p14="http://schemas.microsoft.com/office/powerpoint/2010/main" val="23637468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REVIEW OF LITERATURE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4" name="TextBox 3">
            <a:extLst>
              <a:ext uri="{FF2B5EF4-FFF2-40B4-BE49-F238E27FC236}">
                <a16:creationId xmlns:a16="http://schemas.microsoft.com/office/drawing/2014/main" xmlns="" id="{3D8A56FA-C775-453F-806D-E662A819BCA8}"/>
              </a:ext>
            </a:extLst>
          </p:cNvPr>
          <p:cNvSpPr txBox="1"/>
          <p:nvPr/>
        </p:nvSpPr>
        <p:spPr>
          <a:xfrm>
            <a:off x="337401" y="1570702"/>
            <a:ext cx="9285163"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r>
              <a:rPr lang="en-US"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102614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544435" y="1041766"/>
            <a:ext cx="5463540" cy="5654040"/>
          </a:xfrm>
          <a:prstGeom prst="rect">
            <a:avLst/>
          </a:prstGeom>
        </p:spPr>
      </p:pic>
      <p:pic>
        <p:nvPicPr>
          <p:cNvPr id="6" name="Picture 5"/>
          <p:cNvPicPr/>
          <p:nvPr/>
        </p:nvPicPr>
        <p:blipFill>
          <a:blip r:embed="rId3"/>
          <a:stretch>
            <a:fillRect/>
          </a:stretch>
        </p:blipFill>
        <p:spPr>
          <a:xfrm>
            <a:off x="7620036" y="3062528"/>
            <a:ext cx="2225040" cy="57912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80</a:t>
            </a:fld>
            <a:endParaRPr lang="en-US"/>
          </a:p>
        </p:txBody>
      </p:sp>
    </p:spTree>
    <p:extLst>
      <p:ext uri="{BB962C8B-B14F-4D97-AF65-F5344CB8AC3E}">
        <p14:creationId xmlns:p14="http://schemas.microsoft.com/office/powerpoint/2010/main" val="24057397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226927" y="1672590"/>
            <a:ext cx="5486400" cy="4160520"/>
          </a:xfrm>
          <a:prstGeom prst="rect">
            <a:avLst/>
          </a:prstGeom>
        </p:spPr>
      </p:pic>
      <p:pic>
        <p:nvPicPr>
          <p:cNvPr id="8" name="Picture 7"/>
          <p:cNvPicPr/>
          <p:nvPr/>
        </p:nvPicPr>
        <p:blipFill>
          <a:blip r:embed="rId3"/>
          <a:stretch>
            <a:fillRect/>
          </a:stretch>
        </p:blipFill>
        <p:spPr>
          <a:xfrm>
            <a:off x="6096000" y="1733550"/>
            <a:ext cx="5562600" cy="409956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81</a:t>
            </a:fld>
            <a:endParaRPr lang="en-US"/>
          </a:p>
        </p:txBody>
      </p:sp>
    </p:spTree>
    <p:extLst>
      <p:ext uri="{BB962C8B-B14F-4D97-AF65-F5344CB8AC3E}">
        <p14:creationId xmlns:p14="http://schemas.microsoft.com/office/powerpoint/2010/main" val="42380942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5" name="Picture 4"/>
          <p:cNvPicPr/>
          <p:nvPr/>
        </p:nvPicPr>
        <p:blipFill>
          <a:blip r:embed="rId2"/>
          <a:stretch>
            <a:fillRect/>
          </a:stretch>
        </p:blipFill>
        <p:spPr>
          <a:xfrm>
            <a:off x="209550" y="1402080"/>
            <a:ext cx="5524500" cy="4320540"/>
          </a:xfrm>
          <a:prstGeom prst="rect">
            <a:avLst/>
          </a:prstGeom>
        </p:spPr>
      </p:pic>
      <p:pic>
        <p:nvPicPr>
          <p:cNvPr id="6" name="Picture 5"/>
          <p:cNvPicPr/>
          <p:nvPr/>
        </p:nvPicPr>
        <p:blipFill>
          <a:blip r:embed="rId3"/>
          <a:stretch>
            <a:fillRect/>
          </a:stretch>
        </p:blipFill>
        <p:spPr>
          <a:xfrm>
            <a:off x="5734050" y="1535430"/>
            <a:ext cx="5577840" cy="405384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82</a:t>
            </a:fld>
            <a:endParaRPr lang="en-US"/>
          </a:p>
        </p:txBody>
      </p:sp>
    </p:spTree>
    <p:extLst>
      <p:ext uri="{BB962C8B-B14F-4D97-AF65-F5344CB8AC3E}">
        <p14:creationId xmlns:p14="http://schemas.microsoft.com/office/powerpoint/2010/main" val="39093552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7" name="Picture 6"/>
          <p:cNvPicPr/>
          <p:nvPr/>
        </p:nvPicPr>
        <p:blipFill>
          <a:blip r:embed="rId2"/>
          <a:stretch>
            <a:fillRect/>
          </a:stretch>
        </p:blipFill>
        <p:spPr>
          <a:xfrm>
            <a:off x="346710" y="1653540"/>
            <a:ext cx="5516880" cy="3550920"/>
          </a:xfrm>
          <a:prstGeom prst="rect">
            <a:avLst/>
          </a:prstGeom>
        </p:spPr>
      </p:pic>
      <p:pic>
        <p:nvPicPr>
          <p:cNvPr id="8" name="Picture 7"/>
          <p:cNvPicPr/>
          <p:nvPr/>
        </p:nvPicPr>
        <p:blipFill>
          <a:blip r:embed="rId3"/>
          <a:stretch>
            <a:fillRect/>
          </a:stretch>
        </p:blipFill>
        <p:spPr>
          <a:xfrm>
            <a:off x="5863590" y="876300"/>
            <a:ext cx="5669280" cy="5105400"/>
          </a:xfrm>
          <a:prstGeom prst="rect">
            <a:avLst/>
          </a:prstGeom>
        </p:spPr>
      </p:pic>
      <p:sp>
        <p:nvSpPr>
          <p:cNvPr id="9" name="Slide Number Placeholder 8"/>
          <p:cNvSpPr>
            <a:spLocks noGrp="1"/>
          </p:cNvSpPr>
          <p:nvPr>
            <p:ph type="sldNum" sz="quarter" idx="12"/>
          </p:nvPr>
        </p:nvSpPr>
        <p:spPr/>
        <p:txBody>
          <a:bodyPr/>
          <a:lstStyle/>
          <a:p>
            <a:fld id="{330EA680-D336-4FF7-8B7A-9848BB0A1C32}" type="slidenum">
              <a:rPr lang="en-US" smtClean="0"/>
              <a:t>83</a:t>
            </a:fld>
            <a:endParaRPr lang="en-US"/>
          </a:p>
        </p:txBody>
      </p:sp>
    </p:spTree>
    <p:extLst>
      <p:ext uri="{BB962C8B-B14F-4D97-AF65-F5344CB8AC3E}">
        <p14:creationId xmlns:p14="http://schemas.microsoft.com/office/powerpoint/2010/main" val="33616532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smtClean="0">
                <a:solidFill>
                  <a:schemeClr val="accent2"/>
                </a:solidFill>
                <a:latin typeface="Garamond" panose="02020404030301010803" pitchFamily="18" charset="0"/>
                <a:cs typeface="Arial" panose="020B0604020202020204" pitchFamily="34" charset="0"/>
              </a:rPr>
              <a:t>SET OF ASSUMPTIONS RELATED TO THE PROBLEM UNDER CONSIDERATION</a:t>
            </a:r>
            <a:r>
              <a:rPr lang="en-US" sz="3200" b="1" dirty="0" smtClean="0">
                <a:solidFill>
                  <a:schemeClr val="accent2"/>
                </a:solidFill>
                <a:latin typeface="Garamond" panose="02020404030301010803" pitchFamily="18" charset="0"/>
                <a:cs typeface="Arial" panose="020B0604020202020204" pitchFamily="34" charset="0"/>
              </a:rPr>
              <a:t> </a:t>
            </a:r>
            <a:endParaRPr lang="en-US" sz="3200" b="1" dirty="0">
              <a:solidFill>
                <a:schemeClr val="accent2"/>
              </a:solidFill>
              <a:latin typeface="Garamond" panose="02020404030301010803" pitchFamily="18" charset="0"/>
              <a:cs typeface="Arial" panose="020B0604020202020204" pitchFamily="34" charset="0"/>
            </a:endParaRPr>
          </a:p>
        </p:txBody>
      </p:sp>
      <p:sp>
        <p:nvSpPr>
          <p:cNvPr id="3" name="TextBox 2">
            <a:extLst>
              <a:ext uri="{FF2B5EF4-FFF2-40B4-BE49-F238E27FC236}">
                <a16:creationId xmlns:a16="http://schemas.microsoft.com/office/drawing/2014/main" xmlns=""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a:t>
            </a:r>
            <a:r>
              <a:rPr lang="en-IN" sz="2800" dirty="0" smtClean="0">
                <a:latin typeface="Arial" panose="020B0604020202020204" pitchFamily="34" charset="0"/>
                <a:cs typeface="Arial" panose="020B0604020202020204" pitchFamily="34" charset="0"/>
              </a:rPr>
              <a:t>variable</a:t>
            </a:r>
            <a:r>
              <a:rPr lang="en-IN" sz="2800" dirty="0">
                <a:latin typeface="Arial" panose="020B0604020202020204" pitchFamily="34" charset="0"/>
                <a:cs typeface="Arial" panose="020B0604020202020204" pitchFamily="34" charset="0"/>
              </a:rPr>
              <a:t>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6" name="Slide Number Placeholder 5"/>
          <p:cNvSpPr>
            <a:spLocks noGrp="1"/>
          </p:cNvSpPr>
          <p:nvPr>
            <p:ph type="sldNum" sz="quarter" idx="12"/>
          </p:nvPr>
        </p:nvSpPr>
        <p:spPr/>
        <p:txBody>
          <a:bodyPr/>
          <a:lstStyle/>
          <a:p>
            <a:fld id="{330EA680-D336-4FF7-8B7A-9848BB0A1C32}" type="slidenum">
              <a:rPr lang="en-US" smtClean="0"/>
              <a:t>84</a:t>
            </a:fld>
            <a:endParaRPr lang="en-US"/>
          </a:p>
        </p:txBody>
      </p:sp>
    </p:spTree>
    <p:extLst>
      <p:ext uri="{BB962C8B-B14F-4D97-AF65-F5344CB8AC3E}">
        <p14:creationId xmlns:p14="http://schemas.microsoft.com/office/powerpoint/2010/main" val="34693879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85</a:t>
            </a:fld>
            <a:endParaRPr lang="en-US"/>
          </a:p>
        </p:txBody>
      </p:sp>
    </p:spTree>
    <p:extLst>
      <p:ext uri="{BB962C8B-B14F-4D97-AF65-F5344CB8AC3E}">
        <p14:creationId xmlns:p14="http://schemas.microsoft.com/office/powerpoint/2010/main" val="3409564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4" name="Picture 3"/>
          <p:cNvPicPr/>
          <p:nvPr/>
        </p:nvPicPr>
        <p:blipFill>
          <a:blip r:embed="rId2"/>
          <a:stretch>
            <a:fillRect/>
          </a:stretch>
        </p:blipFill>
        <p:spPr>
          <a:xfrm>
            <a:off x="6096000" y="1324065"/>
            <a:ext cx="5494020" cy="5105400"/>
          </a:xfrm>
          <a:prstGeom prst="rect">
            <a:avLst/>
          </a:prstGeom>
        </p:spPr>
      </p:pic>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8" name="Slide Number Placeholder 7"/>
          <p:cNvSpPr>
            <a:spLocks noGrp="1"/>
          </p:cNvSpPr>
          <p:nvPr>
            <p:ph type="sldNum" sz="quarter" idx="12"/>
          </p:nvPr>
        </p:nvSpPr>
        <p:spPr/>
        <p:txBody>
          <a:bodyPr/>
          <a:lstStyle/>
          <a:p>
            <a:fld id="{330EA680-D336-4FF7-8B7A-9848BB0A1C32}" type="slidenum">
              <a:rPr lang="en-US" smtClean="0"/>
              <a:t>86</a:t>
            </a:fld>
            <a:endParaRPr lang="en-US"/>
          </a:p>
        </p:txBody>
      </p:sp>
    </p:spTree>
    <p:extLst>
      <p:ext uri="{BB962C8B-B14F-4D97-AF65-F5344CB8AC3E}">
        <p14:creationId xmlns:p14="http://schemas.microsoft.com/office/powerpoint/2010/main" val="6814141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25678" y="2397947"/>
            <a:ext cx="5514651" cy="1015663"/>
          </a:xfrm>
          <a:prstGeom prst="rect">
            <a:avLst/>
          </a:prstGeom>
        </p:spPr>
        <p:txBody>
          <a:bodyPr wrap="none">
            <a:spAutoFit/>
          </a:bodyPr>
          <a:lstStyle/>
          <a:p>
            <a:pPr algn="ctr"/>
            <a:r>
              <a:rPr lang="en-IN" sz="6000" b="1" dirty="0" smtClean="0">
                <a:solidFill>
                  <a:schemeClr val="accent2"/>
                </a:solidFill>
                <a:latin typeface="Garamond" panose="02020404030301010803" pitchFamily="18" charset="0"/>
                <a:cs typeface="Arial" panose="020B0604020202020204" pitchFamily="34" charset="0"/>
              </a:rPr>
              <a:t>CONCLUSION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t>87</a:t>
            </a:fld>
            <a:endParaRPr lang="en-US"/>
          </a:p>
        </p:txBody>
      </p:sp>
    </p:spTree>
    <p:extLst>
      <p:ext uri="{BB962C8B-B14F-4D97-AF65-F5344CB8AC3E}">
        <p14:creationId xmlns:p14="http://schemas.microsoft.com/office/powerpoint/2010/main" val="3777293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KEY FINDINGS AND CONCLUSIONS OF THE STUDY</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88</a:t>
            </a:fld>
            <a:endParaRPr lang="en-US"/>
          </a:p>
        </p:txBody>
      </p:sp>
    </p:spTree>
    <p:extLst>
      <p:ext uri="{BB962C8B-B14F-4D97-AF65-F5344CB8AC3E}">
        <p14:creationId xmlns:p14="http://schemas.microsoft.com/office/powerpoint/2010/main" val="32533276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89</a:t>
            </a:fld>
            <a:endParaRPr lang="en-US"/>
          </a:p>
        </p:txBody>
      </p:sp>
    </p:spTree>
    <p:extLst>
      <p:ext uri="{BB962C8B-B14F-4D97-AF65-F5344CB8AC3E}">
        <p14:creationId xmlns:p14="http://schemas.microsoft.com/office/powerpoint/2010/main" val="2703419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a:t>
            </a:fld>
            <a:endParaRPr lang="en-US"/>
          </a:p>
        </p:txBody>
      </p:sp>
      <p:sp>
        <p:nvSpPr>
          <p:cNvPr id="3" name="Rectangle 2"/>
          <p:cNvSpPr/>
          <p:nvPr/>
        </p:nvSpPr>
        <p:spPr>
          <a:xfrm>
            <a:off x="529839" y="1162228"/>
            <a:ext cx="8614161"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We are required to build a model using Machine Learning in order </a:t>
            </a:r>
            <a:r>
              <a:rPr lang="en-US" sz="2800" dirty="0" smtClean="0">
                <a:latin typeface="Arial" panose="020B0604020202020204" pitchFamily="34" charset="0"/>
                <a:cs typeface="Arial" panose="020B0604020202020204" pitchFamily="34" charset="0"/>
              </a:rPr>
              <a:t>to </a:t>
            </a:r>
            <a:r>
              <a:rPr lang="en-US" sz="2800" dirty="0">
                <a:latin typeface="Arial" panose="020B0604020202020204" pitchFamily="34" charset="0"/>
                <a:cs typeface="Arial" panose="020B0604020202020204" pitchFamily="34" charset="0"/>
              </a:rPr>
              <a:t>predict the actual value of the prospective properties and decide </a:t>
            </a:r>
            <a:r>
              <a:rPr lang="en-US" sz="2800" dirty="0" smtClean="0">
                <a:latin typeface="Arial" panose="020B0604020202020204" pitchFamily="34" charset="0"/>
                <a:cs typeface="Arial" panose="020B0604020202020204" pitchFamily="34" charset="0"/>
              </a:rPr>
              <a:t>whether </a:t>
            </a:r>
            <a:r>
              <a:rPr lang="en-US" sz="2800" dirty="0">
                <a:latin typeface="Arial" panose="020B0604020202020204" pitchFamily="34" charset="0"/>
                <a:cs typeface="Arial" panose="020B0604020202020204" pitchFamily="34" charset="0"/>
              </a:rPr>
              <a:t>to invest in them or not.</a:t>
            </a:r>
          </a:p>
        </p:txBody>
      </p:sp>
    </p:spTree>
    <p:extLst>
      <p:ext uri="{BB962C8B-B14F-4D97-AF65-F5344CB8AC3E}">
        <p14:creationId xmlns:p14="http://schemas.microsoft.com/office/powerpoint/2010/main" val="4439347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832092"/>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r>
              <a:rPr lang="en-IN" sz="2800" dirty="0" smtClean="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90</a:t>
            </a:fld>
            <a:endParaRPr lang="en-US"/>
          </a:p>
        </p:txBody>
      </p:sp>
    </p:spTree>
    <p:extLst>
      <p:ext uri="{BB962C8B-B14F-4D97-AF65-F5344CB8AC3E}">
        <p14:creationId xmlns:p14="http://schemas.microsoft.com/office/powerpoint/2010/main" val="22233693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smtClean="0">
                <a:latin typeface="Arial" panose="020B0604020202020204" pitchFamily="34" charset="0"/>
                <a:cs typeface="Arial" panose="020B0604020202020204" pitchFamily="34" charset="0"/>
              </a:rPr>
              <a:t>Winsorization</a:t>
            </a:r>
            <a:r>
              <a:rPr lang="en-IN" sz="2800" dirty="0" smtClean="0">
                <a:latin typeface="Arial" panose="020B0604020202020204" pitchFamily="34" charset="0"/>
                <a:cs typeface="Arial" panose="020B0604020202020204" pitchFamily="34" charset="0"/>
              </a:rPr>
              <a:t> Technique</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91</a:t>
            </a:fld>
            <a:endParaRPr lang="en-US"/>
          </a:p>
        </p:txBody>
      </p:sp>
    </p:spTree>
    <p:extLst>
      <p:ext uri="{BB962C8B-B14F-4D97-AF65-F5344CB8AC3E}">
        <p14:creationId xmlns:p14="http://schemas.microsoft.com/office/powerpoint/2010/main" val="2079526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a:t>
            </a:r>
            <a:r>
              <a:rPr lang="en-IN" sz="2800" dirty="0" smtClean="0">
                <a:latin typeface="Arial" panose="020B0604020202020204" pitchFamily="34" charset="0"/>
                <a:cs typeface="Arial" panose="020B0604020202020204" pitchFamily="34" charset="0"/>
              </a:rPr>
              <a:t>prediction </a:t>
            </a:r>
            <a:r>
              <a:rPr lang="en-IN" sz="2800" dirty="0">
                <a:latin typeface="Arial" panose="020B0604020202020204" pitchFamily="34" charset="0"/>
                <a:cs typeface="Arial" panose="020B0604020202020204" pitchFamily="34" charset="0"/>
              </a:rPr>
              <a:t>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r>
              <a:rPr lang="en-IN" sz="2800" dirty="0" smtClean="0">
                <a:latin typeface="Arial" panose="020B0604020202020204" pitchFamily="34" charset="0"/>
                <a:cs typeface="Arial" panose="020B0604020202020204" pitchFamily="34" charset="0"/>
              </a:rPr>
              <a:t>.</a:t>
            </a: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As with any project there is room for improvement here. The very nature of this project allows for multiple algorithms to be integrated together as modules and their </a:t>
            </a:r>
            <a:r>
              <a:rPr lang="en-IN" sz="2800" dirty="0" smtClean="0">
                <a:latin typeface="Arial" panose="020B0604020202020204" pitchFamily="34" charset="0"/>
                <a:cs typeface="Arial" panose="020B0604020202020204" pitchFamily="34" charset="0"/>
              </a:rPr>
              <a:t>results can </a:t>
            </a:r>
            <a:r>
              <a:rPr lang="en-IN" sz="2800" dirty="0">
                <a:latin typeface="Arial" panose="020B0604020202020204" pitchFamily="34" charset="0"/>
                <a:cs typeface="Arial" panose="020B0604020202020204" pitchFamily="34" charset="0"/>
              </a:rPr>
              <a:t>be combined to increase the accuracy of the final result. </a:t>
            </a:r>
            <a:endParaRPr lang="en-IN" sz="2800" dirty="0" smtClean="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model can further be improved with the </a:t>
            </a:r>
            <a:r>
              <a:rPr lang="en-IN" sz="2800" dirty="0" smtClean="0">
                <a:latin typeface="Arial" panose="020B0604020202020204" pitchFamily="34" charset="0"/>
                <a:cs typeface="Arial" panose="020B0604020202020204" pitchFamily="34" charset="0"/>
              </a:rPr>
              <a:t>addition of more </a:t>
            </a:r>
            <a:r>
              <a:rPr lang="en-IN" sz="2800" dirty="0">
                <a:latin typeface="Arial" panose="020B0604020202020204" pitchFamily="34" charset="0"/>
                <a:cs typeface="Arial" panose="020B0604020202020204" pitchFamily="34" charset="0"/>
              </a:rPr>
              <a:t>algorithms into it. </a:t>
            </a:r>
            <a:endParaRPr lang="en-IN" sz="2800" dirty="0" smtClean="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92</a:t>
            </a:fld>
            <a:endParaRPr lang="en-US"/>
          </a:p>
        </p:txBody>
      </p:sp>
    </p:spTree>
    <p:extLst>
      <p:ext uri="{BB962C8B-B14F-4D97-AF65-F5344CB8AC3E}">
        <p14:creationId xmlns:p14="http://schemas.microsoft.com/office/powerpoint/2010/main" val="9230702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endParaRPr lang="en-IN"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smtClean="0">
                <a:latin typeface="Arial" panose="020B0604020202020204" pitchFamily="34" charset="0"/>
                <a:cs typeface="Arial" panose="020B0604020202020204" pitchFamily="34" charset="0"/>
              </a:rPr>
              <a:t>This </a:t>
            </a:r>
            <a:r>
              <a:rPr lang="en-IN" sz="2800" dirty="0">
                <a:latin typeface="Arial" panose="020B0604020202020204" pitchFamily="34" charset="0"/>
                <a:cs typeface="Arial" panose="020B0604020202020204" pitchFamily="34" charset="0"/>
              </a:rPr>
              <a:t>provides a great degree of modularity and versatility to the project.</a:t>
            </a:r>
            <a:endParaRPr lang="en-US" sz="28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t>93</a:t>
            </a:fld>
            <a:endParaRPr lang="en-US"/>
          </a:p>
        </p:txBody>
      </p:sp>
    </p:spTree>
    <p:extLst>
      <p:ext uri="{BB962C8B-B14F-4D97-AF65-F5344CB8AC3E}">
        <p14:creationId xmlns:p14="http://schemas.microsoft.com/office/powerpoint/2010/main" val="29453362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smtClean="0">
                <a:solidFill>
                  <a:schemeClr val="accent2"/>
                </a:solidFill>
                <a:latin typeface="Garamond" panose="02020404030301010803" pitchFamily="18" charset="0"/>
                <a:cs typeface="Arial" panose="020B0604020202020204" pitchFamily="34" charset="0"/>
              </a:rPr>
              <a:t>CONCLUSION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2" name="Rectangle 1"/>
          <p:cNvSpPr/>
          <p:nvPr/>
        </p:nvSpPr>
        <p:spPr>
          <a:xfrm>
            <a:off x="495300" y="1770787"/>
            <a:ext cx="1089660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Ridge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through </a:t>
            </a:r>
            <a:r>
              <a:rPr lang="en-IN" sz="2800" dirty="0" err="1">
                <a:latin typeface="Arial" panose="020B0604020202020204" pitchFamily="34" charset="0"/>
                <a:ea typeface="+mn-lt"/>
                <a:cs typeface="Arial" panose="020B0604020202020204" pitchFamily="34" charset="0"/>
              </a:rPr>
              <a:t>GridSearchCV</a:t>
            </a:r>
            <a:r>
              <a:rPr lang="en-IN" sz="2800" dirty="0">
                <a:latin typeface="Arial" panose="020B0604020202020204" pitchFamily="34" charset="0"/>
                <a:ea typeface="+mn-lt"/>
                <a:cs typeface="Arial" panose="020B0604020202020204" pitchFamily="34" charset="0"/>
              </a:rPr>
              <a:t> though Lasso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6" name="Slide Number Placeholder 5"/>
          <p:cNvSpPr>
            <a:spLocks noGrp="1"/>
          </p:cNvSpPr>
          <p:nvPr>
            <p:ph type="sldNum" sz="quarter" idx="12"/>
          </p:nvPr>
        </p:nvSpPr>
        <p:spPr/>
        <p:txBody>
          <a:bodyPr/>
          <a:lstStyle/>
          <a:p>
            <a:fld id="{330EA680-D336-4FF7-8B7A-9848BB0A1C32}" type="slidenum">
              <a:rPr lang="en-US" smtClean="0"/>
              <a:t>94</a:t>
            </a:fld>
            <a:endParaRPr lang="en-US"/>
          </a:p>
        </p:txBody>
      </p:sp>
    </p:spTree>
    <p:extLst>
      <p:ext uri="{BB962C8B-B14F-4D97-AF65-F5344CB8AC3E}">
        <p14:creationId xmlns:p14="http://schemas.microsoft.com/office/powerpoint/2010/main" val="39527172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0EA680-D336-4FF7-8B7A-9848BB0A1C32}" type="slidenum">
              <a:rPr lang="en-US" smtClean="0"/>
              <a:t>95</a:t>
            </a:fld>
            <a:endParaRPr lang="en-US"/>
          </a:p>
        </p:txBody>
      </p:sp>
      <p:pic>
        <p:nvPicPr>
          <p:cNvPr id="3" name="Picture 2"/>
          <p:cNvPicPr>
            <a:picLocks noChangeAspect="1"/>
          </p:cNvPicPr>
          <p:nvPr/>
        </p:nvPicPr>
        <p:blipFill>
          <a:blip r:embed="rId2"/>
          <a:stretch>
            <a:fillRect/>
          </a:stretch>
        </p:blipFill>
        <p:spPr>
          <a:xfrm>
            <a:off x="2627387" y="1639768"/>
            <a:ext cx="3638550" cy="2638425"/>
          </a:xfrm>
          <a:prstGeom prst="rect">
            <a:avLst/>
          </a:prstGeom>
        </p:spPr>
      </p:pic>
    </p:spTree>
    <p:extLst>
      <p:ext uri="{BB962C8B-B14F-4D97-AF65-F5344CB8AC3E}">
        <p14:creationId xmlns:p14="http://schemas.microsoft.com/office/powerpoint/2010/main" val="160499434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219</TotalTime>
  <Words>1817</Words>
  <Application>Microsoft Office PowerPoint</Application>
  <PresentationFormat>Widescreen</PresentationFormat>
  <Paragraphs>312</Paragraphs>
  <Slides>95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Garamond</vt:lpstr>
      <vt:lpstr>Tw Cen MT</vt:lpstr>
      <vt:lpstr>Wingdings</vt:lpstr>
      <vt:lpstr>Droplet</vt:lpstr>
      <vt:lpstr>HOUSING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vaishali shukla</dc:creator>
  <cp:lastModifiedBy>SYS1</cp:lastModifiedBy>
  <cp:revision>1317</cp:revision>
  <dcterms:created xsi:type="dcterms:W3CDTF">2020-12-29T14:55:28Z</dcterms:created>
  <dcterms:modified xsi:type="dcterms:W3CDTF">2021-09-08T15:10:09Z</dcterms:modified>
</cp:coreProperties>
</file>